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41"/>
  </p:notesMasterIdLst>
  <p:handoutMasterIdLst>
    <p:handoutMasterId r:id="rId42"/>
  </p:handoutMasterIdLst>
  <p:sldIdLst>
    <p:sldId id="256" r:id="rId5"/>
    <p:sldId id="264" r:id="rId6"/>
    <p:sldId id="265" r:id="rId7"/>
    <p:sldId id="272" r:id="rId8"/>
    <p:sldId id="273" r:id="rId9"/>
    <p:sldId id="263" r:id="rId10"/>
    <p:sldId id="274" r:id="rId11"/>
    <p:sldId id="266" r:id="rId12"/>
    <p:sldId id="275" r:id="rId13"/>
    <p:sldId id="276" r:id="rId14"/>
    <p:sldId id="267" r:id="rId15"/>
    <p:sldId id="289" r:id="rId16"/>
    <p:sldId id="290" r:id="rId17"/>
    <p:sldId id="299" r:id="rId18"/>
    <p:sldId id="291" r:id="rId19"/>
    <p:sldId id="292" r:id="rId20"/>
    <p:sldId id="293" r:id="rId21"/>
    <p:sldId id="294" r:id="rId22"/>
    <p:sldId id="295" r:id="rId23"/>
    <p:sldId id="268" r:id="rId24"/>
    <p:sldId id="277" r:id="rId25"/>
    <p:sldId id="278" r:id="rId26"/>
    <p:sldId id="279" r:id="rId27"/>
    <p:sldId id="280" r:id="rId28"/>
    <p:sldId id="281" r:id="rId29"/>
    <p:sldId id="282" r:id="rId30"/>
    <p:sldId id="283" r:id="rId31"/>
    <p:sldId id="284" r:id="rId32"/>
    <p:sldId id="285" r:id="rId33"/>
    <p:sldId id="286" r:id="rId34"/>
    <p:sldId id="287" r:id="rId35"/>
    <p:sldId id="296" r:id="rId36"/>
    <p:sldId id="297" r:id="rId37"/>
    <p:sldId id="271" r:id="rId38"/>
    <p:sldId id="298" r:id="rId39"/>
    <p:sldId id="260"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8" autoAdjust="0"/>
  </p:normalViewPr>
  <p:slideViewPr>
    <p:cSldViewPr snapToGrid="0">
      <p:cViewPr varScale="1">
        <p:scale>
          <a:sx n="114" d="100"/>
          <a:sy n="114" d="100"/>
        </p:scale>
        <p:origin x="474"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7/7/2021</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7/7/2021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410916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36</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5CC0F388-06CD-47E8-82D6-746C92649AF0}" type="datetime1">
              <a:rPr lang="en-US" smtClean="0"/>
              <a:t>7/7/2021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IN"/>
              <a:t>NIELIT Internship Project - GROUP 12</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5CC6FE-46E9-439A-BC7D-E4CD456134EE}" type="datetime1">
              <a:rPr lang="en-US" smtClean="0"/>
              <a:t>7/7/2021</a:t>
            </a:fld>
            <a:endParaRPr lang="en-US" dirty="0"/>
          </a:p>
        </p:txBody>
      </p:sp>
      <p:sp>
        <p:nvSpPr>
          <p:cNvPr id="5" name="Footer Placeholder 4"/>
          <p:cNvSpPr>
            <a:spLocks noGrp="1"/>
          </p:cNvSpPr>
          <p:nvPr>
            <p:ph type="ftr" sz="quarter" idx="11"/>
          </p:nvPr>
        </p:nvSpPr>
        <p:spPr/>
        <p:txBody>
          <a:bodyPr/>
          <a:lstStyle/>
          <a:p>
            <a:r>
              <a:rPr lang="en-IN"/>
              <a:t>NIELIT Internship Project - GROUP 12</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2AE9B71-55BA-4B86-84EC-7296DED54E86}" type="datetime1">
              <a:rPr lang="en-US" smtClean="0"/>
              <a:t>7/7/2021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IN"/>
              <a:t>NIELIT Internship Project - GROUP 12</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DC2E93-05CF-41C6-A658-5C283A5E8BFF}" type="datetime1">
              <a:rPr lang="en-US" smtClean="0"/>
              <a:t>7/7/2021</a:t>
            </a:fld>
            <a:endParaRPr lang="en-US" dirty="0"/>
          </a:p>
        </p:txBody>
      </p:sp>
      <p:sp>
        <p:nvSpPr>
          <p:cNvPr id="5" name="Footer Placeholder 4"/>
          <p:cNvSpPr>
            <a:spLocks noGrp="1"/>
          </p:cNvSpPr>
          <p:nvPr>
            <p:ph type="ftr" sz="quarter" idx="11"/>
          </p:nvPr>
        </p:nvSpPr>
        <p:spPr/>
        <p:txBody>
          <a:bodyPr/>
          <a:lstStyle/>
          <a:p>
            <a:r>
              <a:rPr lang="en-IN"/>
              <a:t>NIELIT Internship Project - GROUP 12</a:t>
            </a:r>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237937A-4A79-4EAA-A6DF-B8E813AD85A0}" type="datetime1">
              <a:rPr lang="en-US" smtClean="0"/>
              <a:t>7/7/2021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IN"/>
              <a:t>NIELIT Internship Project - GROUP 12</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C8E797-2B55-4ECA-B397-E9FFEE1321AF}" type="datetime1">
              <a:rPr lang="en-US" smtClean="0"/>
              <a:t>7/7/2021</a:t>
            </a:fld>
            <a:endParaRPr lang="en-US" dirty="0"/>
          </a:p>
        </p:txBody>
      </p:sp>
      <p:sp>
        <p:nvSpPr>
          <p:cNvPr id="6" name="Footer Placeholder 5"/>
          <p:cNvSpPr>
            <a:spLocks noGrp="1"/>
          </p:cNvSpPr>
          <p:nvPr>
            <p:ph type="ftr" sz="quarter" idx="11"/>
          </p:nvPr>
        </p:nvSpPr>
        <p:spPr/>
        <p:txBody>
          <a:bodyPr/>
          <a:lstStyle/>
          <a:p>
            <a:r>
              <a:rPr lang="en-IN"/>
              <a:t>NIELIT Internship Project - GROUP 12</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19D459-34D5-4719-934B-63A2E8A9F673}" type="datetime1">
              <a:rPr lang="en-US" smtClean="0"/>
              <a:t>7/7/2021</a:t>
            </a:fld>
            <a:endParaRPr lang="en-US" dirty="0"/>
          </a:p>
        </p:txBody>
      </p:sp>
      <p:sp>
        <p:nvSpPr>
          <p:cNvPr id="8" name="Footer Placeholder 7"/>
          <p:cNvSpPr>
            <a:spLocks noGrp="1"/>
          </p:cNvSpPr>
          <p:nvPr>
            <p:ph type="ftr" sz="quarter" idx="11"/>
          </p:nvPr>
        </p:nvSpPr>
        <p:spPr/>
        <p:txBody>
          <a:bodyPr/>
          <a:lstStyle/>
          <a:p>
            <a:r>
              <a:rPr lang="en-IN"/>
              <a:t>NIELIT Internship Project - GROUP 12</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42F4469-901C-4F6A-BB9D-A72333F165EC}" type="datetime1">
              <a:rPr lang="en-US" smtClean="0"/>
              <a:t>7/7/2021</a:t>
            </a:fld>
            <a:endParaRPr lang="en-US" dirty="0"/>
          </a:p>
        </p:txBody>
      </p:sp>
      <p:sp>
        <p:nvSpPr>
          <p:cNvPr id="4" name="Footer Placeholder 3"/>
          <p:cNvSpPr>
            <a:spLocks noGrp="1"/>
          </p:cNvSpPr>
          <p:nvPr>
            <p:ph type="ftr" sz="quarter" idx="11"/>
          </p:nvPr>
        </p:nvSpPr>
        <p:spPr/>
        <p:txBody>
          <a:bodyPr/>
          <a:lstStyle/>
          <a:p>
            <a:r>
              <a:rPr lang="en-IN"/>
              <a:t>NIELIT Internship Project - GROUP 12</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16B9DE-A6BA-4201-A631-891045B87AED}" type="datetime1">
              <a:rPr lang="en-US" smtClean="0"/>
              <a:t>7/7/2021</a:t>
            </a:fld>
            <a:endParaRPr lang="en-US" dirty="0"/>
          </a:p>
        </p:txBody>
      </p:sp>
      <p:sp>
        <p:nvSpPr>
          <p:cNvPr id="3" name="Footer Placeholder 2"/>
          <p:cNvSpPr>
            <a:spLocks noGrp="1"/>
          </p:cNvSpPr>
          <p:nvPr>
            <p:ph type="ftr" sz="quarter" idx="11"/>
          </p:nvPr>
        </p:nvSpPr>
        <p:spPr/>
        <p:txBody>
          <a:bodyPr/>
          <a:lstStyle/>
          <a:p>
            <a:r>
              <a:rPr lang="en-IN"/>
              <a:t>NIELIT Internship Project - GROUP 12</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56BD0AD-F9A1-40C7-9778-D29146DB0899}" type="datetime1">
              <a:rPr lang="en-US" smtClean="0"/>
              <a:t>7/7/2021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IN"/>
              <a:t>NIELIT Internship Project - GROUP 12</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02C689-A25F-4CD2-95C8-5797A48843F0}" type="datetime1">
              <a:rPr lang="en-US" smtClean="0"/>
              <a:t>7/7/2021</a:t>
            </a:fld>
            <a:endParaRPr lang="en-US" dirty="0"/>
          </a:p>
        </p:txBody>
      </p:sp>
      <p:sp>
        <p:nvSpPr>
          <p:cNvPr id="6" name="Footer Placeholder 5"/>
          <p:cNvSpPr>
            <a:spLocks noGrp="1"/>
          </p:cNvSpPr>
          <p:nvPr>
            <p:ph type="ftr" sz="quarter" idx="11"/>
          </p:nvPr>
        </p:nvSpPr>
        <p:spPr/>
        <p:txBody>
          <a:bodyPr/>
          <a:lstStyle/>
          <a:p>
            <a:r>
              <a:rPr lang="en-IN"/>
              <a:t>NIELIT Internship Project - GROUP 12</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F92D0608-C67D-4FF6-AD9B-2921F78FB70E}" type="datetime1">
              <a:rPr lang="en-US" smtClean="0"/>
              <a:t>7/7/2021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IN"/>
              <a:t>NIELIT Internship Project - GROUP 12</a:t>
            </a:r>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rive.google.com/file/d/1mj5OxqlxyuAnsAUu-X1_ngHFD5gWOs0d/view?usp=sharing" TargetMode="External"/><Relationship Id="rId2" Type="http://schemas.openxmlformats.org/officeDocument/2006/relationships/hyperlink" Target="https://drive.google.com/file/d/1Ax9f_zKCYSFXq-MoQDDZGpRMz2UuODgM/view?usp=sharing" TargetMode="External"/><Relationship Id="rId1" Type="http://schemas.openxmlformats.org/officeDocument/2006/relationships/slideLayout" Target="../slideLayouts/slideLayout2.xml"/><Relationship Id="rId4" Type="http://schemas.openxmlformats.org/officeDocument/2006/relationships/hyperlink" Target="https://github.com/abhinavrks012/Detection-of-COVID-19-using-Radiography-images.gi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18025" y="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 name="Subtitle 4">
            <a:extLst>
              <a:ext uri="{FF2B5EF4-FFF2-40B4-BE49-F238E27FC236}">
                <a16:creationId xmlns:a16="http://schemas.microsoft.com/office/drawing/2014/main" id="{6B59EE14-7AF0-42AA-8BFA-7FB30C350A75}"/>
              </a:ext>
            </a:extLst>
          </p:cNvPr>
          <p:cNvSpPr>
            <a:spLocks noGrp="1"/>
          </p:cNvSpPr>
          <p:nvPr>
            <p:ph type="subTitle" idx="1"/>
          </p:nvPr>
        </p:nvSpPr>
        <p:spPr>
          <a:xfrm>
            <a:off x="482601" y="4584988"/>
            <a:ext cx="10993546" cy="1829562"/>
          </a:xfrm>
        </p:spPr>
        <p:txBody>
          <a:bodyPr>
            <a:normAutofit fontScale="55000" lnSpcReduction="20000"/>
          </a:bodyPr>
          <a:lstStyle/>
          <a:p>
            <a:r>
              <a:rPr lang="en-IN" sz="3200" b="1" u="sng" dirty="0"/>
              <a:t>Project done by:              (GROUP 12)</a:t>
            </a:r>
          </a:p>
          <a:p>
            <a:r>
              <a:rPr lang="en-IN" sz="3200" b="1" dirty="0"/>
              <a:t>1. Abhinav </a:t>
            </a:r>
            <a:r>
              <a:rPr lang="en-IN" sz="3200" b="1" dirty="0" err="1"/>
              <a:t>sharma</a:t>
            </a:r>
            <a:endParaRPr lang="en-IN" sz="3200" b="1" dirty="0"/>
          </a:p>
          <a:p>
            <a:r>
              <a:rPr lang="en-IN" sz="3200" b="1" dirty="0"/>
              <a:t>2. </a:t>
            </a:r>
            <a:r>
              <a:rPr lang="en-IN" sz="3200" b="1" dirty="0" err="1"/>
              <a:t>Rashmika</a:t>
            </a:r>
            <a:r>
              <a:rPr lang="en-IN" sz="3200" b="1" dirty="0"/>
              <a:t> b</a:t>
            </a:r>
          </a:p>
          <a:p>
            <a:r>
              <a:rPr lang="en-IN" sz="3200" b="1" dirty="0"/>
              <a:t>3. Ravindra </a:t>
            </a:r>
            <a:r>
              <a:rPr lang="en-IN" sz="3200" b="1" dirty="0" err="1"/>
              <a:t>kothiyal</a:t>
            </a:r>
            <a:endParaRPr lang="en-IN" sz="3200" b="1" dirty="0"/>
          </a:p>
          <a:p>
            <a:r>
              <a:rPr lang="en-IN" sz="3200" b="1" dirty="0"/>
              <a:t>4. Soumya </a:t>
            </a:r>
            <a:r>
              <a:rPr lang="en-IN" sz="3200" b="1" dirty="0" err="1"/>
              <a:t>upadhyay</a:t>
            </a:r>
            <a:endParaRPr lang="en-IN" sz="3200" b="1" dirty="0"/>
          </a:p>
        </p:txBody>
      </p:sp>
      <p:sp>
        <p:nvSpPr>
          <p:cNvPr id="8" name="Title 7">
            <a:extLst>
              <a:ext uri="{FF2B5EF4-FFF2-40B4-BE49-F238E27FC236}">
                <a16:creationId xmlns:a16="http://schemas.microsoft.com/office/drawing/2014/main" id="{C995DF09-A6FC-4AC1-AF6A-B2923317EE6D}"/>
              </a:ext>
            </a:extLst>
          </p:cNvPr>
          <p:cNvSpPr>
            <a:spLocks noGrp="1"/>
          </p:cNvSpPr>
          <p:nvPr>
            <p:ph type="ctrTitle"/>
          </p:nvPr>
        </p:nvSpPr>
        <p:spPr/>
        <p:txBody>
          <a:bodyPr>
            <a:normAutofit/>
          </a:bodyPr>
          <a:lstStyle/>
          <a:p>
            <a:r>
              <a:rPr lang="en-US" sz="4000" dirty="0">
                <a:solidFill>
                  <a:srgbClr val="FFFF00"/>
                </a:solidFill>
              </a:rPr>
              <a:t>NIELIT SUMMER INTERNSHIP MAY-JUNE 2021</a:t>
            </a:r>
            <a:endParaRPr lang="en-IN" sz="4000" dirty="0">
              <a:solidFill>
                <a:srgbClr val="FFFF00"/>
              </a:solidFill>
            </a:endParaRPr>
          </a:p>
        </p:txBody>
      </p:sp>
      <p:sp>
        <p:nvSpPr>
          <p:cNvPr id="9" name="TextBox 8">
            <a:extLst>
              <a:ext uri="{FF2B5EF4-FFF2-40B4-BE49-F238E27FC236}">
                <a16:creationId xmlns:a16="http://schemas.microsoft.com/office/drawing/2014/main" id="{C547074F-A32D-4687-8D48-80DC4BF1DDD5}"/>
              </a:ext>
            </a:extLst>
          </p:cNvPr>
          <p:cNvSpPr txBox="1"/>
          <p:nvPr/>
        </p:nvSpPr>
        <p:spPr>
          <a:xfrm>
            <a:off x="1626449" y="2925293"/>
            <a:ext cx="8705850" cy="923330"/>
          </a:xfrm>
          <a:prstGeom prst="rect">
            <a:avLst/>
          </a:prstGeom>
          <a:noFill/>
        </p:spPr>
        <p:txBody>
          <a:bodyPr wrap="square" rtlCol="0">
            <a:spAutoFit/>
          </a:bodyPr>
          <a:lstStyle/>
          <a:p>
            <a:r>
              <a:rPr lang="en-US" sz="3600" b="1" dirty="0">
                <a:solidFill>
                  <a:schemeClr val="accent1">
                    <a:lumMod val="50000"/>
                  </a:schemeClr>
                </a:solidFill>
                <a:highlight>
                  <a:srgbClr val="FF0000"/>
                </a:highlight>
              </a:rPr>
              <a:t>Course:   Deep Learning using Python</a:t>
            </a:r>
          </a:p>
          <a:p>
            <a:endParaRPr lang="en-IN" dirty="0"/>
          </a:p>
        </p:txBody>
      </p:sp>
      <p:sp>
        <p:nvSpPr>
          <p:cNvPr id="2" name="Footer Placeholder 1">
            <a:extLst>
              <a:ext uri="{FF2B5EF4-FFF2-40B4-BE49-F238E27FC236}">
                <a16:creationId xmlns:a16="http://schemas.microsoft.com/office/drawing/2014/main" id="{9EBA2CFE-56DF-4715-8AD2-1F311076E4A3}"/>
              </a:ext>
            </a:extLst>
          </p:cNvPr>
          <p:cNvSpPr>
            <a:spLocks noGrp="1"/>
          </p:cNvSpPr>
          <p:nvPr>
            <p:ph type="ftr" sz="quarter" idx="11"/>
          </p:nvPr>
        </p:nvSpPr>
        <p:spPr/>
        <p:txBody>
          <a:bodyPr/>
          <a:lstStyle/>
          <a:p>
            <a:r>
              <a:rPr lang="en-IN"/>
              <a:t>NIELIT Internship Project - GROUP 12</a:t>
            </a:r>
            <a:endParaRPr lang="en-US" dirty="0"/>
          </a:p>
        </p:txBody>
      </p:sp>
      <p:sp>
        <p:nvSpPr>
          <p:cNvPr id="3" name="Slide Number Placeholder 2">
            <a:extLst>
              <a:ext uri="{FF2B5EF4-FFF2-40B4-BE49-F238E27FC236}">
                <a16:creationId xmlns:a16="http://schemas.microsoft.com/office/drawing/2014/main" id="{1BC2BD08-1D62-4396-BC80-78B4DAA95563}"/>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546C-87FA-4DE6-B6F6-FDB0C7973C56}"/>
              </a:ext>
            </a:extLst>
          </p:cNvPr>
          <p:cNvSpPr>
            <a:spLocks noGrp="1"/>
          </p:cNvSpPr>
          <p:nvPr>
            <p:ph type="title"/>
          </p:nvPr>
        </p:nvSpPr>
        <p:spPr/>
        <p:txBody>
          <a:bodyPr/>
          <a:lstStyle/>
          <a:p>
            <a:r>
              <a:rPr lang="en-US" dirty="0"/>
              <a:t>Pre-processing</a:t>
            </a:r>
            <a:endParaRPr lang="en-IN" dirty="0"/>
          </a:p>
        </p:txBody>
      </p:sp>
      <p:graphicFrame>
        <p:nvGraphicFramePr>
          <p:cNvPr id="4" name="Table 3">
            <a:extLst>
              <a:ext uri="{FF2B5EF4-FFF2-40B4-BE49-F238E27FC236}">
                <a16:creationId xmlns:a16="http://schemas.microsoft.com/office/drawing/2014/main" id="{26A600C5-90EE-4007-A932-FD2DDBE5AD9C}"/>
              </a:ext>
            </a:extLst>
          </p:cNvPr>
          <p:cNvGraphicFramePr>
            <a:graphicFrameLocks noGrp="1"/>
          </p:cNvGraphicFramePr>
          <p:nvPr>
            <p:extLst>
              <p:ext uri="{D42A27DB-BD31-4B8C-83A1-F6EECF244321}">
                <p14:modId xmlns:p14="http://schemas.microsoft.com/office/powerpoint/2010/main" val="917978394"/>
              </p:ext>
            </p:extLst>
          </p:nvPr>
        </p:nvGraphicFramePr>
        <p:xfrm>
          <a:off x="490116" y="1715956"/>
          <a:ext cx="11355978" cy="6065520"/>
        </p:xfrm>
        <a:graphic>
          <a:graphicData uri="http://schemas.openxmlformats.org/drawingml/2006/table">
            <a:tbl>
              <a:tblPr firstRow="1" bandRow="1">
                <a:tableStyleId>{5C22544A-7EE6-4342-B048-85BDC9FD1C3A}</a:tableStyleId>
              </a:tblPr>
              <a:tblGrid>
                <a:gridCol w="5677989">
                  <a:extLst>
                    <a:ext uri="{9D8B030D-6E8A-4147-A177-3AD203B41FA5}">
                      <a16:colId xmlns:a16="http://schemas.microsoft.com/office/drawing/2014/main" val="2491253113"/>
                    </a:ext>
                  </a:extLst>
                </a:gridCol>
                <a:gridCol w="5677989">
                  <a:extLst>
                    <a:ext uri="{9D8B030D-6E8A-4147-A177-3AD203B41FA5}">
                      <a16:colId xmlns:a16="http://schemas.microsoft.com/office/drawing/2014/main" val="1237078796"/>
                    </a:ext>
                  </a:extLst>
                </a:gridCol>
              </a:tblGrid>
              <a:tr h="3585333">
                <a:tc>
                  <a:txBody>
                    <a:bodyPr/>
                    <a:lstStyle/>
                    <a:p>
                      <a:pPr algn="ctr"/>
                      <a:r>
                        <a:rPr lang="en-US" sz="2400" u="sng" dirty="0">
                          <a:solidFill>
                            <a:srgbClr val="C00000"/>
                          </a:solidFill>
                        </a:rPr>
                        <a:t>CNN</a:t>
                      </a:r>
                    </a:p>
                    <a:p>
                      <a:pPr algn="ctr"/>
                      <a:endParaRPr lang="en-US" sz="1800" u="sng" dirty="0">
                        <a:solidFill>
                          <a:srgbClr val="FFFF00"/>
                        </a:solidFill>
                      </a:endParaRPr>
                    </a:p>
                    <a:p>
                      <a:pPr marL="342900" indent="-342900" algn="ctr">
                        <a:buFont typeface="Arial" panose="020B0604020202020204" pitchFamily="34" charset="0"/>
                        <a:buChar char="•"/>
                      </a:pPr>
                      <a:r>
                        <a:rPr lang="en-US" sz="2000" b="0" dirty="0">
                          <a:solidFill>
                            <a:schemeClr val="tx1">
                              <a:lumMod val="95000"/>
                              <a:lumOff val="5000"/>
                            </a:schemeClr>
                          </a:solidFill>
                        </a:rPr>
                        <a:t>All the images are in Portable Network Graphics (PNG) file format and the resolution are 299*299 pixels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kern="1200" dirty="0">
                          <a:solidFill>
                            <a:schemeClr val="tx1">
                              <a:lumMod val="95000"/>
                              <a:lumOff val="5000"/>
                            </a:schemeClr>
                          </a:solidFill>
                          <a:effectLst/>
                          <a:latin typeface="+mn-lt"/>
                          <a:ea typeface="+mn-ea"/>
                          <a:cs typeface="+mn-cs"/>
                        </a:rPr>
                        <a:t>split the </a:t>
                      </a:r>
                      <a:r>
                        <a:rPr lang="en-US" sz="2000" b="0" kern="1200" dirty="0" err="1">
                          <a:solidFill>
                            <a:schemeClr val="tx1">
                              <a:lumMod val="95000"/>
                              <a:lumOff val="5000"/>
                            </a:schemeClr>
                          </a:solidFill>
                          <a:effectLst/>
                          <a:latin typeface="+mn-lt"/>
                          <a:ea typeface="+mn-ea"/>
                          <a:cs typeface="+mn-cs"/>
                        </a:rPr>
                        <a:t>datagen</a:t>
                      </a:r>
                      <a:r>
                        <a:rPr lang="en-US" sz="2000" b="0" kern="1200" dirty="0">
                          <a:solidFill>
                            <a:schemeClr val="tx1">
                              <a:lumMod val="95000"/>
                              <a:lumOff val="5000"/>
                            </a:schemeClr>
                          </a:solidFill>
                          <a:effectLst/>
                          <a:latin typeface="+mn-lt"/>
                          <a:ea typeface="+mn-ea"/>
                          <a:cs typeface="+mn-cs"/>
                        </a:rPr>
                        <a:t> into 70% train data and 30% test</a:t>
                      </a:r>
                      <a:r>
                        <a:rPr lang="en-US" sz="2000" b="0" kern="1200" baseline="0" dirty="0">
                          <a:solidFill>
                            <a:schemeClr val="tx1">
                              <a:lumMod val="95000"/>
                              <a:lumOff val="5000"/>
                            </a:schemeClr>
                          </a:solidFill>
                          <a:effectLst/>
                          <a:latin typeface="+mn-lt"/>
                          <a:ea typeface="+mn-ea"/>
                          <a:cs typeface="+mn-cs"/>
                        </a:rPr>
                        <a:t> data.</a:t>
                      </a:r>
                      <a:endParaRPr lang="en-US" sz="2000" b="0" kern="1200" dirty="0">
                        <a:solidFill>
                          <a:schemeClr val="tx1">
                            <a:lumMod val="95000"/>
                            <a:lumOff val="5000"/>
                          </a:schemeClr>
                        </a:solidFill>
                        <a:effectLst/>
                        <a:latin typeface="+mn-lt"/>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kern="1200" dirty="0" err="1">
                          <a:solidFill>
                            <a:schemeClr val="tx1">
                              <a:lumMod val="95000"/>
                              <a:lumOff val="5000"/>
                            </a:schemeClr>
                          </a:solidFill>
                          <a:effectLst/>
                          <a:latin typeface="+mn-lt"/>
                          <a:ea typeface="+mn-ea"/>
                          <a:cs typeface="+mn-cs"/>
                        </a:rPr>
                        <a:t>datagen</a:t>
                      </a:r>
                      <a:r>
                        <a:rPr lang="en-US" sz="2000" b="0" kern="1200" dirty="0">
                          <a:solidFill>
                            <a:schemeClr val="tx1">
                              <a:lumMod val="95000"/>
                              <a:lumOff val="5000"/>
                            </a:schemeClr>
                          </a:solidFill>
                          <a:effectLst/>
                          <a:latin typeface="+mn-lt"/>
                          <a:ea typeface="+mn-ea"/>
                          <a:cs typeface="+mn-cs"/>
                        </a:rPr>
                        <a:t> = </a:t>
                      </a:r>
                      <a:r>
                        <a:rPr lang="en-US" sz="2000" b="0" kern="1200" dirty="0" err="1">
                          <a:solidFill>
                            <a:schemeClr val="tx1">
                              <a:lumMod val="95000"/>
                              <a:lumOff val="5000"/>
                            </a:schemeClr>
                          </a:solidFill>
                          <a:effectLst/>
                          <a:latin typeface="+mn-lt"/>
                          <a:ea typeface="+mn-ea"/>
                          <a:cs typeface="+mn-cs"/>
                        </a:rPr>
                        <a:t>ImageDataGenerator</a:t>
                      </a:r>
                      <a:r>
                        <a:rPr lang="en-US" sz="2000" b="0" kern="1200" dirty="0">
                          <a:solidFill>
                            <a:schemeClr val="tx1">
                              <a:lumMod val="95000"/>
                              <a:lumOff val="5000"/>
                            </a:schemeClr>
                          </a:solidFill>
                          <a:effectLst/>
                          <a:latin typeface="+mn-lt"/>
                          <a:ea typeface="+mn-ea"/>
                          <a:cs typeface="+mn-cs"/>
                        </a:rPr>
                        <a:t>(</a:t>
                      </a:r>
                      <a:r>
                        <a:rPr lang="en-US" sz="2000" b="0" kern="1200" dirty="0" err="1">
                          <a:solidFill>
                            <a:schemeClr val="tx1">
                              <a:lumMod val="95000"/>
                              <a:lumOff val="5000"/>
                            </a:schemeClr>
                          </a:solidFill>
                          <a:effectLst/>
                          <a:latin typeface="+mn-lt"/>
                          <a:ea typeface="+mn-ea"/>
                          <a:cs typeface="+mn-cs"/>
                        </a:rPr>
                        <a:t>rotation_range</a:t>
                      </a:r>
                      <a:r>
                        <a:rPr lang="en-US" sz="2000" b="0" kern="1200" dirty="0">
                          <a:solidFill>
                            <a:schemeClr val="tx1">
                              <a:lumMod val="95000"/>
                              <a:lumOff val="5000"/>
                            </a:schemeClr>
                          </a:solidFill>
                          <a:effectLst/>
                          <a:latin typeface="+mn-lt"/>
                          <a:ea typeface="+mn-ea"/>
                          <a:cs typeface="+mn-cs"/>
                        </a:rPr>
                        <a:t>=20, </a:t>
                      </a:r>
                      <a:r>
                        <a:rPr lang="en-US" sz="2000" b="0" kern="1200" dirty="0" err="1">
                          <a:solidFill>
                            <a:schemeClr val="tx1">
                              <a:lumMod val="95000"/>
                              <a:lumOff val="5000"/>
                            </a:schemeClr>
                          </a:solidFill>
                          <a:effectLst/>
                          <a:latin typeface="+mn-lt"/>
                          <a:ea typeface="+mn-ea"/>
                          <a:cs typeface="+mn-cs"/>
                        </a:rPr>
                        <a:t>zoom_range</a:t>
                      </a:r>
                      <a:r>
                        <a:rPr lang="en-US" sz="2000" b="0" kern="1200" dirty="0">
                          <a:solidFill>
                            <a:schemeClr val="tx1">
                              <a:lumMod val="95000"/>
                              <a:lumOff val="5000"/>
                            </a:schemeClr>
                          </a:solidFill>
                          <a:effectLst/>
                          <a:latin typeface="+mn-lt"/>
                          <a:ea typeface="+mn-ea"/>
                          <a:cs typeface="+mn-cs"/>
                        </a:rPr>
                        <a:t>=0.15, </a:t>
                      </a:r>
                      <a:r>
                        <a:rPr lang="en-US" sz="2000" b="0" kern="1200" dirty="0" err="1">
                          <a:solidFill>
                            <a:schemeClr val="tx1">
                              <a:lumMod val="95000"/>
                              <a:lumOff val="5000"/>
                            </a:schemeClr>
                          </a:solidFill>
                          <a:effectLst/>
                          <a:latin typeface="+mn-lt"/>
                          <a:ea typeface="+mn-ea"/>
                          <a:cs typeface="+mn-cs"/>
                        </a:rPr>
                        <a:t>width_shift_range</a:t>
                      </a:r>
                      <a:r>
                        <a:rPr lang="en-US" sz="2000" b="0" kern="1200" dirty="0">
                          <a:solidFill>
                            <a:schemeClr val="tx1">
                              <a:lumMod val="95000"/>
                              <a:lumOff val="5000"/>
                            </a:schemeClr>
                          </a:solidFill>
                          <a:effectLst/>
                          <a:latin typeface="+mn-lt"/>
                          <a:ea typeface="+mn-ea"/>
                          <a:cs typeface="+mn-cs"/>
                        </a:rPr>
                        <a:t>=0.2, </a:t>
                      </a:r>
                      <a:r>
                        <a:rPr lang="en-US" sz="2000" b="0" kern="1200" dirty="0" err="1">
                          <a:solidFill>
                            <a:schemeClr val="tx1">
                              <a:lumMod val="95000"/>
                              <a:lumOff val="5000"/>
                            </a:schemeClr>
                          </a:solidFill>
                          <a:effectLst/>
                          <a:latin typeface="+mn-lt"/>
                          <a:ea typeface="+mn-ea"/>
                          <a:cs typeface="+mn-cs"/>
                        </a:rPr>
                        <a:t>height_shift_range</a:t>
                      </a:r>
                      <a:r>
                        <a:rPr lang="en-US" sz="2000" b="0" kern="1200" dirty="0">
                          <a:solidFill>
                            <a:schemeClr val="tx1">
                              <a:lumMod val="95000"/>
                              <a:lumOff val="5000"/>
                            </a:schemeClr>
                          </a:solidFill>
                          <a:effectLst/>
                          <a:latin typeface="+mn-lt"/>
                          <a:ea typeface="+mn-ea"/>
                          <a:cs typeface="+mn-cs"/>
                        </a:rPr>
                        <a:t>=0.2, </a:t>
                      </a:r>
                      <a:r>
                        <a:rPr lang="en-US" sz="2000" b="0" kern="1200" dirty="0" err="1">
                          <a:solidFill>
                            <a:schemeClr val="tx1">
                              <a:lumMod val="95000"/>
                              <a:lumOff val="5000"/>
                            </a:schemeClr>
                          </a:solidFill>
                          <a:effectLst/>
                          <a:latin typeface="+mn-lt"/>
                          <a:ea typeface="+mn-ea"/>
                          <a:cs typeface="+mn-cs"/>
                        </a:rPr>
                        <a:t>shear_range</a:t>
                      </a:r>
                      <a:r>
                        <a:rPr lang="en-US" sz="2000" b="0" kern="1200" dirty="0">
                          <a:solidFill>
                            <a:schemeClr val="tx1">
                              <a:lumMod val="95000"/>
                              <a:lumOff val="5000"/>
                            </a:schemeClr>
                          </a:solidFill>
                          <a:effectLst/>
                          <a:latin typeface="+mn-lt"/>
                          <a:ea typeface="+mn-ea"/>
                          <a:cs typeface="+mn-cs"/>
                        </a:rPr>
                        <a:t>=0.15, </a:t>
                      </a:r>
                      <a:r>
                        <a:rPr lang="en-US" sz="2000" b="0" kern="1200" dirty="0" err="1">
                          <a:solidFill>
                            <a:schemeClr val="tx1">
                              <a:lumMod val="95000"/>
                              <a:lumOff val="5000"/>
                            </a:schemeClr>
                          </a:solidFill>
                          <a:effectLst/>
                          <a:latin typeface="+mn-lt"/>
                          <a:ea typeface="+mn-ea"/>
                          <a:cs typeface="+mn-cs"/>
                        </a:rPr>
                        <a:t>horizontal_flip</a:t>
                      </a:r>
                      <a:r>
                        <a:rPr lang="en-US" sz="2000" b="0" kern="1200" dirty="0">
                          <a:solidFill>
                            <a:schemeClr val="tx1">
                              <a:lumMod val="95000"/>
                              <a:lumOff val="5000"/>
                            </a:schemeClr>
                          </a:solidFill>
                          <a:effectLst/>
                          <a:latin typeface="+mn-lt"/>
                          <a:ea typeface="+mn-ea"/>
                          <a:cs typeface="+mn-cs"/>
                        </a:rPr>
                        <a:t>=True, </a:t>
                      </a:r>
                      <a:r>
                        <a:rPr lang="en-US" sz="2000" b="0" kern="1200" dirty="0" err="1">
                          <a:solidFill>
                            <a:schemeClr val="tx1">
                              <a:lumMod val="95000"/>
                              <a:lumOff val="5000"/>
                            </a:schemeClr>
                          </a:solidFill>
                          <a:effectLst/>
                          <a:latin typeface="+mn-lt"/>
                          <a:ea typeface="+mn-ea"/>
                          <a:cs typeface="+mn-cs"/>
                        </a:rPr>
                        <a:t>fill_mode</a:t>
                      </a:r>
                      <a:r>
                        <a:rPr lang="en-US" sz="2000" b="0" kern="1200" dirty="0">
                          <a:solidFill>
                            <a:schemeClr val="tx1">
                              <a:lumMod val="95000"/>
                              <a:lumOff val="5000"/>
                            </a:schemeClr>
                          </a:solidFill>
                          <a:effectLst/>
                          <a:latin typeface="+mn-lt"/>
                          <a:ea typeface="+mn-ea"/>
                          <a:cs typeface="+mn-cs"/>
                        </a:rPr>
                        <a:t>="nearest", rescale=1./255, </a:t>
                      </a:r>
                      <a:r>
                        <a:rPr lang="en-US" sz="2000" b="0" kern="1200" dirty="0" err="1">
                          <a:solidFill>
                            <a:schemeClr val="tx1">
                              <a:lumMod val="95000"/>
                              <a:lumOff val="5000"/>
                            </a:schemeClr>
                          </a:solidFill>
                          <a:effectLst/>
                          <a:latin typeface="+mn-lt"/>
                          <a:ea typeface="+mn-ea"/>
                          <a:cs typeface="+mn-cs"/>
                        </a:rPr>
                        <a:t>validation_split</a:t>
                      </a:r>
                      <a:r>
                        <a:rPr lang="en-US" sz="2000" b="0" kern="1200" dirty="0">
                          <a:solidFill>
                            <a:schemeClr val="tx1">
                              <a:lumMod val="95000"/>
                              <a:lumOff val="5000"/>
                            </a:schemeClr>
                          </a:solidFill>
                          <a:effectLst/>
                          <a:latin typeface="+mn-lt"/>
                          <a:ea typeface="+mn-ea"/>
                          <a:cs typeface="+mn-cs"/>
                        </a:rPr>
                        <a:t>=0.3).</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kern="1200" dirty="0">
                          <a:solidFill>
                            <a:schemeClr val="tx1">
                              <a:lumMod val="95000"/>
                              <a:lumOff val="5000"/>
                            </a:schemeClr>
                          </a:solidFill>
                          <a:effectLst/>
                          <a:latin typeface="+mn-lt"/>
                          <a:ea typeface="+mn-ea"/>
                          <a:cs typeface="+mn-cs"/>
                        </a:rPr>
                        <a:t>load the total</a:t>
                      </a:r>
                      <a:r>
                        <a:rPr lang="en-US" sz="2000" b="0" kern="1200" baseline="0" dirty="0">
                          <a:solidFill>
                            <a:schemeClr val="tx1">
                              <a:lumMod val="95000"/>
                              <a:lumOff val="5000"/>
                            </a:schemeClr>
                          </a:solidFill>
                          <a:effectLst/>
                          <a:latin typeface="+mn-lt"/>
                          <a:ea typeface="+mn-ea"/>
                          <a:cs typeface="+mn-cs"/>
                        </a:rPr>
                        <a:t> </a:t>
                      </a:r>
                      <a:r>
                        <a:rPr lang="en-US" sz="2000" b="0" kern="1200" dirty="0">
                          <a:solidFill>
                            <a:schemeClr val="tx1">
                              <a:lumMod val="95000"/>
                              <a:lumOff val="5000"/>
                            </a:schemeClr>
                          </a:solidFill>
                          <a:effectLst/>
                          <a:latin typeface="+mn-lt"/>
                          <a:ea typeface="+mn-ea"/>
                          <a:cs typeface="+mn-cs"/>
                        </a:rPr>
                        <a:t> images to training.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kern="1200" dirty="0">
                          <a:solidFill>
                            <a:schemeClr val="tx1">
                              <a:lumMod val="95000"/>
                              <a:lumOff val="5000"/>
                            </a:schemeClr>
                          </a:solidFill>
                          <a:effectLst/>
                          <a:latin typeface="+mn-lt"/>
                          <a:ea typeface="+mn-ea"/>
                          <a:cs typeface="+mn-cs"/>
                        </a:rPr>
                        <a:t>load the images to test</a:t>
                      </a:r>
                      <a:r>
                        <a:rPr lang="en-US" sz="2000" b="0" kern="1200" baseline="0" dirty="0">
                          <a:solidFill>
                            <a:schemeClr val="tx1">
                              <a:lumMod val="95000"/>
                              <a:lumOff val="5000"/>
                            </a:schemeClr>
                          </a:solidFill>
                          <a:effectLst/>
                          <a:latin typeface="+mn-lt"/>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kern="1200" baseline="0" dirty="0">
                          <a:solidFill>
                            <a:schemeClr val="tx1">
                              <a:lumMod val="95000"/>
                              <a:lumOff val="5000"/>
                            </a:schemeClr>
                          </a:solidFill>
                          <a:effectLst/>
                          <a:latin typeface="+mn-lt"/>
                          <a:ea typeface="+mn-ea"/>
                          <a:cs typeface="+mn-cs"/>
                        </a:rPr>
                        <a:t>In this project, we have 2 classes in dataset – COVID AND NORMAL</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b="0" kern="1200" dirty="0">
                        <a:solidFill>
                          <a:schemeClr val="lt1"/>
                        </a:solidFill>
                        <a:effectLst/>
                        <a:latin typeface="+mn-lt"/>
                        <a:ea typeface="+mn-ea"/>
                        <a:cs typeface="+mn-cs"/>
                      </a:endParaRPr>
                    </a:p>
                    <a:p>
                      <a:br>
                        <a:rPr lang="en-US" sz="1400" b="0" kern="1200" dirty="0">
                          <a:solidFill>
                            <a:schemeClr val="lt1"/>
                          </a:solidFill>
                          <a:effectLst/>
                          <a:latin typeface="+mn-lt"/>
                          <a:ea typeface="+mn-ea"/>
                          <a:cs typeface="+mn-cs"/>
                        </a:rPr>
                      </a:br>
                      <a:endParaRPr lang="en-US" sz="1400" b="0" kern="1200" dirty="0">
                        <a:solidFill>
                          <a:schemeClr val="lt1"/>
                        </a:solidFill>
                        <a:effectLst/>
                        <a:latin typeface="+mn-lt"/>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0" kern="1200" dirty="0">
                        <a:solidFill>
                          <a:schemeClr val="lt1"/>
                        </a:solidFill>
                        <a:effectLst/>
                        <a:latin typeface="+mn-lt"/>
                        <a:ea typeface="+mn-ea"/>
                        <a:cs typeface="+mn-cs"/>
                      </a:endParaRPr>
                    </a:p>
                    <a:p>
                      <a:pPr algn="ctr"/>
                      <a:endParaRPr lang="en-US" sz="1400" dirty="0"/>
                    </a:p>
                  </a:txBody>
                  <a:tcPr>
                    <a:noFill/>
                  </a:tcPr>
                </a:tc>
                <a:tc>
                  <a:txBody>
                    <a:bodyPr/>
                    <a:lstStyle/>
                    <a:p>
                      <a:pPr algn="ctr"/>
                      <a:r>
                        <a:rPr lang="en-US" sz="2400" dirty="0">
                          <a:solidFill>
                            <a:srgbClr val="C00000"/>
                          </a:solidFill>
                        </a:rPr>
                        <a:t>VGG-16</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0" kern="1200" dirty="0">
                          <a:solidFill>
                            <a:schemeClr val="tx1">
                              <a:lumMod val="95000"/>
                              <a:lumOff val="5000"/>
                            </a:schemeClr>
                          </a:solidFill>
                          <a:effectLst/>
                          <a:latin typeface="+mn-lt"/>
                          <a:ea typeface="+mn-ea"/>
                          <a:cs typeface="+mn-cs"/>
                        </a:rPr>
                        <a:t>Split the </a:t>
                      </a:r>
                      <a:r>
                        <a:rPr lang="en-US" sz="2400" b="0" kern="1200" dirty="0" err="1">
                          <a:solidFill>
                            <a:schemeClr val="tx1">
                              <a:lumMod val="95000"/>
                              <a:lumOff val="5000"/>
                            </a:schemeClr>
                          </a:solidFill>
                          <a:effectLst/>
                          <a:latin typeface="+mn-lt"/>
                          <a:ea typeface="+mn-ea"/>
                          <a:cs typeface="+mn-cs"/>
                        </a:rPr>
                        <a:t>datagen</a:t>
                      </a:r>
                      <a:r>
                        <a:rPr lang="en-US" sz="2400" b="0" kern="1200" dirty="0">
                          <a:solidFill>
                            <a:schemeClr val="tx1">
                              <a:lumMod val="95000"/>
                              <a:lumOff val="5000"/>
                            </a:schemeClr>
                          </a:solidFill>
                          <a:effectLst/>
                          <a:latin typeface="+mn-lt"/>
                          <a:ea typeface="+mn-ea"/>
                          <a:cs typeface="+mn-cs"/>
                        </a:rPr>
                        <a:t> into 80% train data and 20% test</a:t>
                      </a:r>
                      <a:r>
                        <a:rPr lang="en-US" sz="2400" b="0" kern="1200" baseline="0" dirty="0">
                          <a:solidFill>
                            <a:schemeClr val="tx1">
                              <a:lumMod val="95000"/>
                              <a:lumOff val="5000"/>
                            </a:schemeClr>
                          </a:solidFill>
                          <a:effectLst/>
                          <a:latin typeface="+mn-lt"/>
                          <a:ea typeface="+mn-ea"/>
                          <a:cs typeface="+mn-cs"/>
                        </a:rPr>
                        <a:t>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0" kern="1200" dirty="0">
                          <a:solidFill>
                            <a:schemeClr val="tx1">
                              <a:lumMod val="95000"/>
                              <a:lumOff val="5000"/>
                            </a:schemeClr>
                          </a:solidFill>
                          <a:effectLst/>
                          <a:latin typeface="+mn-lt"/>
                          <a:ea typeface="+mn-ea"/>
                          <a:cs typeface="+mn-cs"/>
                        </a:rPr>
                        <a:t>Total</a:t>
                      </a:r>
                      <a:r>
                        <a:rPr lang="en-US" sz="2400" b="0" kern="1200" baseline="0" dirty="0">
                          <a:solidFill>
                            <a:schemeClr val="tx1">
                              <a:lumMod val="95000"/>
                              <a:lumOff val="5000"/>
                            </a:schemeClr>
                          </a:solidFill>
                          <a:effectLst/>
                          <a:latin typeface="+mn-lt"/>
                          <a:ea typeface="+mn-ea"/>
                          <a:cs typeface="+mn-cs"/>
                        </a:rPr>
                        <a:t> images in datasets is14,193 for train and test.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0" kern="1200" baseline="0" dirty="0">
                          <a:solidFill>
                            <a:schemeClr val="tx1">
                              <a:lumMod val="95000"/>
                              <a:lumOff val="5000"/>
                            </a:schemeClr>
                          </a:solidFill>
                          <a:effectLst/>
                          <a:latin typeface="+mn-lt"/>
                          <a:ea typeface="+mn-ea"/>
                          <a:cs typeface="+mn-cs"/>
                        </a:rPr>
                        <a:t>In this project, we have 4 classes in dataset - COVID,LUNG-OPACITY,VIRAL PNEUMONIA AND NORMAL.</a:t>
                      </a:r>
                    </a:p>
                  </a:txBody>
                  <a:tcPr>
                    <a:noFill/>
                  </a:tcPr>
                </a:tc>
                <a:extLst>
                  <a:ext uri="{0D108BD9-81ED-4DB2-BD59-A6C34878D82A}">
                    <a16:rowId xmlns:a16="http://schemas.microsoft.com/office/drawing/2014/main" val="1392747797"/>
                  </a:ext>
                </a:extLst>
              </a:tr>
            </a:tbl>
          </a:graphicData>
        </a:graphic>
      </p:graphicFrame>
      <p:sp>
        <p:nvSpPr>
          <p:cNvPr id="3" name="Footer Placeholder 2">
            <a:extLst>
              <a:ext uri="{FF2B5EF4-FFF2-40B4-BE49-F238E27FC236}">
                <a16:creationId xmlns:a16="http://schemas.microsoft.com/office/drawing/2014/main" id="{4DECA1C4-7052-4DFC-941D-7E7FB02E7255}"/>
              </a:ext>
            </a:extLst>
          </p:cNvPr>
          <p:cNvSpPr>
            <a:spLocks noGrp="1"/>
          </p:cNvSpPr>
          <p:nvPr>
            <p:ph type="ftr" sz="quarter" idx="11"/>
          </p:nvPr>
        </p:nvSpPr>
        <p:spPr/>
        <p:txBody>
          <a:bodyPr/>
          <a:lstStyle/>
          <a:p>
            <a:r>
              <a:rPr lang="en-IN"/>
              <a:t>NIELIT Internship Project - GROUP 12</a:t>
            </a:r>
            <a:endParaRPr lang="en-US" dirty="0"/>
          </a:p>
        </p:txBody>
      </p:sp>
      <p:sp>
        <p:nvSpPr>
          <p:cNvPr id="5" name="Slide Number Placeholder 4">
            <a:extLst>
              <a:ext uri="{FF2B5EF4-FFF2-40B4-BE49-F238E27FC236}">
                <a16:creationId xmlns:a16="http://schemas.microsoft.com/office/drawing/2014/main" id="{ABCE077E-D255-4C49-A55F-3F44343F72C3}"/>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137273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8E02C-7F38-49D3-8D1E-9EB309EF62D2}"/>
              </a:ext>
            </a:extLst>
          </p:cNvPr>
          <p:cNvSpPr>
            <a:spLocks noGrp="1"/>
          </p:cNvSpPr>
          <p:nvPr>
            <p:ph type="title"/>
          </p:nvPr>
        </p:nvSpPr>
        <p:spPr/>
        <p:txBody>
          <a:bodyPr/>
          <a:lstStyle/>
          <a:p>
            <a:r>
              <a:rPr lang="en-US" dirty="0"/>
              <a:t>Basic idea behind the code (CNN)</a:t>
            </a:r>
            <a:endParaRPr lang="en-IN" dirty="0"/>
          </a:p>
        </p:txBody>
      </p:sp>
      <p:sp>
        <p:nvSpPr>
          <p:cNvPr id="4" name="Content Placeholder 2">
            <a:extLst>
              <a:ext uri="{FF2B5EF4-FFF2-40B4-BE49-F238E27FC236}">
                <a16:creationId xmlns:a16="http://schemas.microsoft.com/office/drawing/2014/main" id="{DDBD7D29-F8C5-4EE1-825C-FDB485205AC3}"/>
              </a:ext>
            </a:extLst>
          </p:cNvPr>
          <p:cNvSpPr>
            <a:spLocks noGrp="1"/>
          </p:cNvSpPr>
          <p:nvPr>
            <p:ph idx="1"/>
          </p:nvPr>
        </p:nvSpPr>
        <p:spPr>
          <a:xfrm>
            <a:off x="488913" y="2075993"/>
            <a:ext cx="11029615" cy="4782007"/>
          </a:xfrm>
        </p:spPr>
        <p:txBody>
          <a:bodyPr>
            <a:normAutofit fontScale="92500" lnSpcReduction="20000"/>
          </a:bodyPr>
          <a:lstStyle/>
          <a:p>
            <a:pPr marL="0" indent="0">
              <a:buNone/>
            </a:pPr>
            <a:r>
              <a:rPr lang="en-US" sz="3200" dirty="0"/>
              <a:t>One of the main parts of Neural Networks is Convolutional neural networks (CNN). They are made up of neurons with learnable weights and biases. Each specific neuron receives numerous inputs and then takes a weighted sum over them, where it passes it through an activation function and responds back with an output. </a:t>
            </a:r>
          </a:p>
          <a:p>
            <a:pPr marL="0" indent="0">
              <a:buNone/>
            </a:pPr>
            <a:r>
              <a:rPr lang="en-US" sz="3200" dirty="0"/>
              <a:t>The architecture of a </a:t>
            </a:r>
            <a:r>
              <a:rPr lang="en-US" sz="3200" dirty="0" err="1"/>
              <a:t>ConvNet</a:t>
            </a:r>
            <a:r>
              <a:rPr lang="en-US" sz="3200" dirty="0"/>
              <a:t> is analogous to that of the connectivity pattern of Neurons in the Human Brain and was inspired by the organization of the Visual Cortex. Individual neurons respond to stimuli only in a restricted region of the visual field known as the Receptive Field. A collection of such fields overlap to cover the entire visual area.</a:t>
            </a:r>
            <a:endParaRPr lang="en-IN" sz="3200" dirty="0"/>
          </a:p>
          <a:p>
            <a:pPr marL="0" indent="0">
              <a:buNone/>
            </a:pPr>
            <a:endParaRPr lang="en-IN" dirty="0"/>
          </a:p>
        </p:txBody>
      </p:sp>
      <p:sp>
        <p:nvSpPr>
          <p:cNvPr id="3" name="Footer Placeholder 2">
            <a:extLst>
              <a:ext uri="{FF2B5EF4-FFF2-40B4-BE49-F238E27FC236}">
                <a16:creationId xmlns:a16="http://schemas.microsoft.com/office/drawing/2014/main" id="{EDBDC587-9EBE-4CC4-8171-EBEF6AA51675}"/>
              </a:ext>
            </a:extLst>
          </p:cNvPr>
          <p:cNvSpPr>
            <a:spLocks noGrp="1"/>
          </p:cNvSpPr>
          <p:nvPr>
            <p:ph type="ftr" sz="quarter" idx="11"/>
          </p:nvPr>
        </p:nvSpPr>
        <p:spPr/>
        <p:txBody>
          <a:bodyPr/>
          <a:lstStyle/>
          <a:p>
            <a:r>
              <a:rPr lang="en-IN"/>
              <a:t>NIELIT Internship Project - GROUP 12</a:t>
            </a:r>
            <a:endParaRPr lang="en-US" dirty="0"/>
          </a:p>
        </p:txBody>
      </p:sp>
      <p:sp>
        <p:nvSpPr>
          <p:cNvPr id="5" name="Slide Number Placeholder 4">
            <a:extLst>
              <a:ext uri="{FF2B5EF4-FFF2-40B4-BE49-F238E27FC236}">
                <a16:creationId xmlns:a16="http://schemas.microsoft.com/office/drawing/2014/main" id="{95CD24E1-E0C5-4010-8565-76670F19F3BE}"/>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1130874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CNN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192" y="2261621"/>
            <a:ext cx="10620103" cy="3616665"/>
          </a:xfrm>
        </p:spPr>
      </p:pic>
      <p:sp>
        <p:nvSpPr>
          <p:cNvPr id="3" name="Footer Placeholder 2">
            <a:extLst>
              <a:ext uri="{FF2B5EF4-FFF2-40B4-BE49-F238E27FC236}">
                <a16:creationId xmlns:a16="http://schemas.microsoft.com/office/drawing/2014/main" id="{5983EF61-CC92-4ADD-B06A-90FAE4D7B869}"/>
              </a:ext>
            </a:extLst>
          </p:cNvPr>
          <p:cNvSpPr>
            <a:spLocks noGrp="1"/>
          </p:cNvSpPr>
          <p:nvPr>
            <p:ph type="ftr" sz="quarter" idx="11"/>
          </p:nvPr>
        </p:nvSpPr>
        <p:spPr/>
        <p:txBody>
          <a:bodyPr/>
          <a:lstStyle/>
          <a:p>
            <a:r>
              <a:rPr lang="en-IN"/>
              <a:t>NIELIT Internship Project - GROUP 12</a:t>
            </a:r>
            <a:endParaRPr lang="en-US" dirty="0"/>
          </a:p>
        </p:txBody>
      </p:sp>
      <p:sp>
        <p:nvSpPr>
          <p:cNvPr id="5" name="Slide Number Placeholder 4">
            <a:extLst>
              <a:ext uri="{FF2B5EF4-FFF2-40B4-BE49-F238E27FC236}">
                <a16:creationId xmlns:a16="http://schemas.microsoft.com/office/drawing/2014/main" id="{912F6A21-20F9-422A-9F38-CFE5D0158F6F}"/>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900618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 THE ARCHITECTURE OF CNN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192" y="1841863"/>
            <a:ext cx="10874934" cy="4885508"/>
          </a:xfrm>
        </p:spPr>
      </p:pic>
      <p:sp>
        <p:nvSpPr>
          <p:cNvPr id="3" name="Footer Placeholder 2">
            <a:extLst>
              <a:ext uri="{FF2B5EF4-FFF2-40B4-BE49-F238E27FC236}">
                <a16:creationId xmlns:a16="http://schemas.microsoft.com/office/drawing/2014/main" id="{FB501D83-7BA9-4053-BB6E-008BE0EEEF1D}"/>
              </a:ext>
            </a:extLst>
          </p:cNvPr>
          <p:cNvSpPr>
            <a:spLocks noGrp="1"/>
          </p:cNvSpPr>
          <p:nvPr>
            <p:ph type="ftr" sz="quarter" idx="11"/>
          </p:nvPr>
        </p:nvSpPr>
        <p:spPr/>
        <p:txBody>
          <a:bodyPr/>
          <a:lstStyle/>
          <a:p>
            <a:r>
              <a:rPr lang="en-IN"/>
              <a:t>NIELIT Internship Project - GROUP 12</a:t>
            </a:r>
            <a:endParaRPr lang="en-US" dirty="0"/>
          </a:p>
        </p:txBody>
      </p:sp>
      <p:sp>
        <p:nvSpPr>
          <p:cNvPr id="5" name="Slide Number Placeholder 4">
            <a:extLst>
              <a:ext uri="{FF2B5EF4-FFF2-40B4-BE49-F238E27FC236}">
                <a16:creationId xmlns:a16="http://schemas.microsoft.com/office/drawing/2014/main" id="{C2F910FF-7E19-4BDE-9017-43D502362E08}"/>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048127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0857-21A9-4C1C-BE5D-4325BA41005D}"/>
              </a:ext>
            </a:extLst>
          </p:cNvPr>
          <p:cNvSpPr>
            <a:spLocks noGrp="1"/>
          </p:cNvSpPr>
          <p:nvPr>
            <p:ph type="title"/>
          </p:nvPr>
        </p:nvSpPr>
        <p:spPr/>
        <p:txBody>
          <a:bodyPr/>
          <a:lstStyle/>
          <a:p>
            <a:r>
              <a:rPr lang="en-US" dirty="0"/>
              <a:t>INSIDE THE ARCHITECTURE OF CNN</a:t>
            </a:r>
            <a:endParaRPr lang="en-IN" dirty="0"/>
          </a:p>
        </p:txBody>
      </p:sp>
      <p:pic>
        <p:nvPicPr>
          <p:cNvPr id="5" name="Content Placeholder 4" descr="A picture containing text&#10;&#10;Description automatically generated">
            <a:extLst>
              <a:ext uri="{FF2B5EF4-FFF2-40B4-BE49-F238E27FC236}">
                <a16:creationId xmlns:a16="http://schemas.microsoft.com/office/drawing/2014/main" id="{9A17A41B-D9F0-4102-91D8-7102CAC44CFC}"/>
              </a:ext>
            </a:extLst>
          </p:cNvPr>
          <p:cNvPicPr>
            <a:picLocks noGrp="1" noChangeAspect="1"/>
          </p:cNvPicPr>
          <p:nvPr>
            <p:ph idx="1"/>
          </p:nvPr>
        </p:nvPicPr>
        <p:blipFill>
          <a:blip r:embed="rId2"/>
          <a:stretch>
            <a:fillRect/>
          </a:stretch>
        </p:blipFill>
        <p:spPr>
          <a:xfrm>
            <a:off x="2365696" y="2452736"/>
            <a:ext cx="7692704" cy="2907842"/>
          </a:xfrm>
        </p:spPr>
      </p:pic>
      <p:sp>
        <p:nvSpPr>
          <p:cNvPr id="11" name="TextBox 10">
            <a:extLst>
              <a:ext uri="{FF2B5EF4-FFF2-40B4-BE49-F238E27FC236}">
                <a16:creationId xmlns:a16="http://schemas.microsoft.com/office/drawing/2014/main" id="{C9002B09-8BC7-4C1D-87CE-ECFA9711F3F9}"/>
              </a:ext>
            </a:extLst>
          </p:cNvPr>
          <p:cNvSpPr txBox="1"/>
          <p:nvPr/>
        </p:nvSpPr>
        <p:spPr>
          <a:xfrm>
            <a:off x="3291840" y="1935718"/>
            <a:ext cx="6096000" cy="369332"/>
          </a:xfrm>
          <a:prstGeom prst="rect">
            <a:avLst/>
          </a:prstGeom>
          <a:noFill/>
        </p:spPr>
        <p:txBody>
          <a:bodyPr wrap="square">
            <a:spAutoFit/>
          </a:bodyPr>
          <a:lstStyle/>
          <a:p>
            <a:r>
              <a:rPr lang="en-US" dirty="0"/>
              <a:t>Feature Extraction is done in this manner between the layers:</a:t>
            </a:r>
            <a:endParaRPr lang="en-IN" dirty="0"/>
          </a:p>
        </p:txBody>
      </p:sp>
      <p:sp>
        <p:nvSpPr>
          <p:cNvPr id="6" name="Footer Placeholder 5">
            <a:extLst>
              <a:ext uri="{FF2B5EF4-FFF2-40B4-BE49-F238E27FC236}">
                <a16:creationId xmlns:a16="http://schemas.microsoft.com/office/drawing/2014/main" id="{EA9C6974-9BF6-4F7B-9B98-E433EB257A0E}"/>
              </a:ext>
            </a:extLst>
          </p:cNvPr>
          <p:cNvSpPr>
            <a:spLocks noGrp="1"/>
          </p:cNvSpPr>
          <p:nvPr>
            <p:ph type="ftr" sz="quarter" idx="11"/>
          </p:nvPr>
        </p:nvSpPr>
        <p:spPr/>
        <p:txBody>
          <a:bodyPr/>
          <a:lstStyle/>
          <a:p>
            <a:r>
              <a:rPr lang="en-IN"/>
              <a:t>NIELIT Internship Project - GROUP 12</a:t>
            </a:r>
            <a:endParaRPr lang="en-US" dirty="0"/>
          </a:p>
        </p:txBody>
      </p:sp>
      <p:sp>
        <p:nvSpPr>
          <p:cNvPr id="7" name="Slide Number Placeholder 6">
            <a:extLst>
              <a:ext uri="{FF2B5EF4-FFF2-40B4-BE49-F238E27FC236}">
                <a16:creationId xmlns:a16="http://schemas.microsoft.com/office/drawing/2014/main" id="{1E5CED92-0227-46A3-BC1D-FB7BE77A6764}"/>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884334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019" y="706327"/>
            <a:ext cx="11029616" cy="1013800"/>
          </a:xfrm>
        </p:spPr>
        <p:txBody>
          <a:bodyPr/>
          <a:lstStyle/>
          <a:p>
            <a:r>
              <a:rPr lang="en-US" dirty="0"/>
              <a:t>LAYERS IN BASIC CNN PROJECT AND VGG16 MODEL PROJECTs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57030423"/>
              </p:ext>
            </p:extLst>
          </p:nvPr>
        </p:nvGraphicFramePr>
        <p:xfrm>
          <a:off x="391887" y="1859649"/>
          <a:ext cx="11377748" cy="4998351"/>
        </p:xfrm>
        <a:graphic>
          <a:graphicData uri="http://schemas.openxmlformats.org/drawingml/2006/table">
            <a:tbl>
              <a:tblPr firstRow="1" bandRow="1">
                <a:tableStyleId>{5C22544A-7EE6-4342-B048-85BDC9FD1C3A}</a:tableStyleId>
              </a:tblPr>
              <a:tblGrid>
                <a:gridCol w="11377748">
                  <a:extLst>
                    <a:ext uri="{9D8B030D-6E8A-4147-A177-3AD203B41FA5}">
                      <a16:colId xmlns:a16="http://schemas.microsoft.com/office/drawing/2014/main" val="436189510"/>
                    </a:ext>
                  </a:extLst>
                </a:gridCol>
              </a:tblGrid>
              <a:tr h="4998351">
                <a:tc>
                  <a:txBody>
                    <a:bodyPr/>
                    <a:lstStyle/>
                    <a:p>
                      <a:r>
                        <a:rPr lang="en-US" dirty="0"/>
                        <a:t>                                                                      </a:t>
                      </a:r>
                      <a:r>
                        <a:rPr lang="en-US" b="0" u="sng" dirty="0">
                          <a:solidFill>
                            <a:schemeClr val="bg1"/>
                          </a:solidFill>
                        </a:rPr>
                        <a:t>BASIC CNN MODEL</a:t>
                      </a:r>
                    </a:p>
                    <a:p>
                      <a:endParaRPr lang="en-US" dirty="0"/>
                    </a:p>
                  </a:txBody>
                  <a:tcPr/>
                </a:tc>
                <a:extLst>
                  <a:ext uri="{0D108BD9-81ED-4DB2-BD59-A6C34878D82A}">
                    <a16:rowId xmlns:a16="http://schemas.microsoft.com/office/drawing/2014/main" val="1471306789"/>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026" y="2338251"/>
            <a:ext cx="10966540" cy="4245429"/>
          </a:xfrm>
          <a:prstGeom prst="rect">
            <a:avLst/>
          </a:prstGeom>
        </p:spPr>
      </p:pic>
      <p:sp>
        <p:nvSpPr>
          <p:cNvPr id="3" name="Footer Placeholder 2">
            <a:extLst>
              <a:ext uri="{FF2B5EF4-FFF2-40B4-BE49-F238E27FC236}">
                <a16:creationId xmlns:a16="http://schemas.microsoft.com/office/drawing/2014/main" id="{5257599E-4E15-43CB-A3DF-4B34C8A8DAB9}"/>
              </a:ext>
            </a:extLst>
          </p:cNvPr>
          <p:cNvSpPr>
            <a:spLocks noGrp="1"/>
          </p:cNvSpPr>
          <p:nvPr>
            <p:ph type="ftr" sz="quarter" idx="11"/>
          </p:nvPr>
        </p:nvSpPr>
        <p:spPr/>
        <p:txBody>
          <a:bodyPr/>
          <a:lstStyle/>
          <a:p>
            <a:r>
              <a:rPr lang="en-IN"/>
              <a:t>NIELIT Internship Project - GROUP 12</a:t>
            </a:r>
            <a:endParaRPr lang="en-US" dirty="0"/>
          </a:p>
        </p:txBody>
      </p:sp>
      <p:sp>
        <p:nvSpPr>
          <p:cNvPr id="6" name="Slide Number Placeholder 5">
            <a:extLst>
              <a:ext uri="{FF2B5EF4-FFF2-40B4-BE49-F238E27FC236}">
                <a16:creationId xmlns:a16="http://schemas.microsoft.com/office/drawing/2014/main" id="{4BED0F5B-303C-47C1-A750-4D2908DB5CC5}"/>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061174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VGG16</a:t>
            </a:r>
          </a:p>
        </p:txBody>
      </p:sp>
      <p:sp>
        <p:nvSpPr>
          <p:cNvPr id="3" name="Content Placeholder 2"/>
          <p:cNvSpPr>
            <a:spLocks noGrp="1"/>
          </p:cNvSpPr>
          <p:nvPr>
            <p:ph idx="1"/>
          </p:nvPr>
        </p:nvSpPr>
        <p:spPr/>
        <p:txBody>
          <a:bodyPr>
            <a:normAutofit/>
          </a:bodyPr>
          <a:lstStyle/>
          <a:p>
            <a:pPr marL="0" indent="0" algn="ctr">
              <a:buNone/>
            </a:pPr>
            <a:r>
              <a:rPr lang="en-US" sz="2800" dirty="0"/>
              <a:t> VGG16 is a convolution neural net (CNN ) architecture which was used to win ILSVR(</a:t>
            </a:r>
            <a:r>
              <a:rPr lang="en-US" sz="2800" dirty="0" err="1"/>
              <a:t>Imagenet</a:t>
            </a:r>
            <a:r>
              <a:rPr lang="en-US" sz="2800" dirty="0"/>
              <a:t>) competition in 2014. It was based on an analysis of how to increase the depth of such networks. The network utilizes small 3 x 3 filters. Otherwise, the network is characterized by its simplicity: the only other components being pooling layers and a fully connected layer.  </a:t>
            </a:r>
          </a:p>
          <a:p>
            <a:pPr marL="0" indent="0" algn="ctr">
              <a:buNone/>
            </a:pPr>
            <a:r>
              <a:rPr lang="en-US" sz="2800" dirty="0"/>
              <a:t>The model achieves 92.7% top-5 test accuracy in ImageNet, which is a dataset of over 14 million images belonging to 1000 classes.</a:t>
            </a:r>
          </a:p>
        </p:txBody>
      </p:sp>
      <p:sp>
        <p:nvSpPr>
          <p:cNvPr id="4" name="Footer Placeholder 3">
            <a:extLst>
              <a:ext uri="{FF2B5EF4-FFF2-40B4-BE49-F238E27FC236}">
                <a16:creationId xmlns:a16="http://schemas.microsoft.com/office/drawing/2014/main" id="{FCB6064F-A1F3-4A20-B645-035AF1442836}"/>
              </a:ext>
            </a:extLst>
          </p:cNvPr>
          <p:cNvSpPr>
            <a:spLocks noGrp="1"/>
          </p:cNvSpPr>
          <p:nvPr>
            <p:ph type="ftr" sz="quarter" idx="11"/>
          </p:nvPr>
        </p:nvSpPr>
        <p:spPr/>
        <p:txBody>
          <a:bodyPr/>
          <a:lstStyle/>
          <a:p>
            <a:r>
              <a:rPr lang="en-IN"/>
              <a:t>NIELIT Internship Project - GROUP 12</a:t>
            </a:r>
            <a:endParaRPr lang="en-US" dirty="0"/>
          </a:p>
        </p:txBody>
      </p:sp>
      <p:sp>
        <p:nvSpPr>
          <p:cNvPr id="5" name="Slide Number Placeholder 4">
            <a:extLst>
              <a:ext uri="{FF2B5EF4-FFF2-40B4-BE49-F238E27FC236}">
                <a16:creationId xmlns:a16="http://schemas.microsoft.com/office/drawing/2014/main" id="{7FA9EFB6-64FE-4E1D-B413-5FE1BA86315F}"/>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699092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VGG16</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8012" y="1841863"/>
            <a:ext cx="11325498" cy="4794067"/>
          </a:xfrm>
        </p:spPr>
      </p:pic>
      <p:sp>
        <p:nvSpPr>
          <p:cNvPr id="3" name="Footer Placeholder 2">
            <a:extLst>
              <a:ext uri="{FF2B5EF4-FFF2-40B4-BE49-F238E27FC236}">
                <a16:creationId xmlns:a16="http://schemas.microsoft.com/office/drawing/2014/main" id="{B464F30C-E1EE-44FB-8970-CE0B08F7C37D}"/>
              </a:ext>
            </a:extLst>
          </p:cNvPr>
          <p:cNvSpPr>
            <a:spLocks noGrp="1"/>
          </p:cNvSpPr>
          <p:nvPr>
            <p:ph type="ftr" sz="quarter" idx="11"/>
          </p:nvPr>
        </p:nvSpPr>
        <p:spPr/>
        <p:txBody>
          <a:bodyPr/>
          <a:lstStyle/>
          <a:p>
            <a:r>
              <a:rPr lang="en-IN"/>
              <a:t>NIELIT Internship Project - GROUP 12</a:t>
            </a:r>
            <a:endParaRPr lang="en-US" dirty="0"/>
          </a:p>
        </p:txBody>
      </p:sp>
      <p:sp>
        <p:nvSpPr>
          <p:cNvPr id="5" name="Slide Number Placeholder 4">
            <a:extLst>
              <a:ext uri="{FF2B5EF4-FFF2-40B4-BE49-F238E27FC236}">
                <a16:creationId xmlns:a16="http://schemas.microsoft.com/office/drawing/2014/main" id="{C626834C-3517-46BA-9DDC-42667FD28069}"/>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3934347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INSIDE   THE   ARCHITECTURE  OF   VGG16</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2181225"/>
            <a:ext cx="11495314" cy="4049758"/>
          </a:xfrm>
        </p:spPr>
      </p:pic>
      <p:sp>
        <p:nvSpPr>
          <p:cNvPr id="3" name="Footer Placeholder 2">
            <a:extLst>
              <a:ext uri="{FF2B5EF4-FFF2-40B4-BE49-F238E27FC236}">
                <a16:creationId xmlns:a16="http://schemas.microsoft.com/office/drawing/2014/main" id="{2D382C87-2355-4AC9-BCE6-5126D19E5D6A}"/>
              </a:ext>
            </a:extLst>
          </p:cNvPr>
          <p:cNvSpPr>
            <a:spLocks noGrp="1"/>
          </p:cNvSpPr>
          <p:nvPr>
            <p:ph type="ftr" sz="quarter" idx="11"/>
          </p:nvPr>
        </p:nvSpPr>
        <p:spPr/>
        <p:txBody>
          <a:bodyPr/>
          <a:lstStyle/>
          <a:p>
            <a:r>
              <a:rPr lang="en-IN"/>
              <a:t>NIELIT Internship Project - GROUP 12</a:t>
            </a:r>
            <a:endParaRPr lang="en-US" dirty="0"/>
          </a:p>
        </p:txBody>
      </p:sp>
      <p:sp>
        <p:nvSpPr>
          <p:cNvPr id="5" name="Slide Number Placeholder 4">
            <a:extLst>
              <a:ext uri="{FF2B5EF4-FFF2-40B4-BE49-F238E27FC236}">
                <a16:creationId xmlns:a16="http://schemas.microsoft.com/office/drawing/2014/main" id="{37C9E585-69B6-4BF1-8F4F-8C26840BDE4E}"/>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640697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35" y="937048"/>
            <a:ext cx="11029616" cy="787010"/>
          </a:xfrm>
        </p:spPr>
        <p:txBody>
          <a:bodyPr/>
          <a:lstStyle/>
          <a:p>
            <a:r>
              <a:rPr lang="en-US" dirty="0">
                <a:solidFill>
                  <a:srgbClr val="FFFF00"/>
                </a:solidFill>
              </a:rPr>
              <a:t> </a:t>
            </a:r>
            <a:r>
              <a:rPr lang="en-US" dirty="0"/>
              <a:t>VGG 16 MODEL PROJECT</a:t>
            </a:r>
          </a:p>
        </p:txBody>
      </p:sp>
      <p:pic>
        <p:nvPicPr>
          <p:cNvPr id="7" name="Picture 6"/>
          <p:cNvPicPr>
            <a:picLocks noChangeAspect="1"/>
          </p:cNvPicPr>
          <p:nvPr/>
        </p:nvPicPr>
        <p:blipFill>
          <a:blip r:embed="rId2"/>
          <a:stretch>
            <a:fillRect/>
          </a:stretch>
        </p:blipFill>
        <p:spPr>
          <a:xfrm>
            <a:off x="6740433" y="1894113"/>
            <a:ext cx="4678921" cy="4558937"/>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818" y="1894113"/>
            <a:ext cx="6348548" cy="4820196"/>
          </a:xfrm>
        </p:spPr>
      </p:pic>
      <p:sp>
        <p:nvSpPr>
          <p:cNvPr id="3" name="Footer Placeholder 2">
            <a:extLst>
              <a:ext uri="{FF2B5EF4-FFF2-40B4-BE49-F238E27FC236}">
                <a16:creationId xmlns:a16="http://schemas.microsoft.com/office/drawing/2014/main" id="{51C719EB-11AF-42D0-8F3C-7C5F6A65690B}"/>
              </a:ext>
            </a:extLst>
          </p:cNvPr>
          <p:cNvSpPr>
            <a:spLocks noGrp="1"/>
          </p:cNvSpPr>
          <p:nvPr>
            <p:ph type="ftr" sz="quarter" idx="11"/>
          </p:nvPr>
        </p:nvSpPr>
        <p:spPr/>
        <p:txBody>
          <a:bodyPr/>
          <a:lstStyle/>
          <a:p>
            <a:r>
              <a:rPr lang="en-IN"/>
              <a:t>NIELIT Internship Project - GROUP 12</a:t>
            </a:r>
            <a:endParaRPr lang="en-US" dirty="0"/>
          </a:p>
        </p:txBody>
      </p:sp>
      <p:sp>
        <p:nvSpPr>
          <p:cNvPr id="4" name="Slide Number Placeholder 3">
            <a:extLst>
              <a:ext uri="{FF2B5EF4-FFF2-40B4-BE49-F238E27FC236}">
                <a16:creationId xmlns:a16="http://schemas.microsoft.com/office/drawing/2014/main" id="{E9627DD9-1B97-439E-AB4A-97940A4C8993}"/>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1820135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Detection of covid -19</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Using Deep learning</a:t>
            </a:r>
          </a:p>
        </p:txBody>
      </p:sp>
      <p:sp>
        <p:nvSpPr>
          <p:cNvPr id="4" name="Footer Placeholder 3">
            <a:extLst>
              <a:ext uri="{FF2B5EF4-FFF2-40B4-BE49-F238E27FC236}">
                <a16:creationId xmlns:a16="http://schemas.microsoft.com/office/drawing/2014/main" id="{3C2440FD-0386-4A5E-8E5B-A16DC62C6C99}"/>
              </a:ext>
            </a:extLst>
          </p:cNvPr>
          <p:cNvSpPr>
            <a:spLocks noGrp="1"/>
          </p:cNvSpPr>
          <p:nvPr>
            <p:ph type="ftr" sz="quarter" idx="11"/>
          </p:nvPr>
        </p:nvSpPr>
        <p:spPr/>
        <p:txBody>
          <a:bodyPr/>
          <a:lstStyle/>
          <a:p>
            <a:r>
              <a:rPr lang="en-IN"/>
              <a:t>NIELIT Internship Project - GROUP 12</a:t>
            </a:r>
            <a:endParaRPr lang="en-US" dirty="0"/>
          </a:p>
        </p:txBody>
      </p:sp>
      <p:sp>
        <p:nvSpPr>
          <p:cNvPr id="5" name="Slide Number Placeholder 4">
            <a:extLst>
              <a:ext uri="{FF2B5EF4-FFF2-40B4-BE49-F238E27FC236}">
                <a16:creationId xmlns:a16="http://schemas.microsoft.com/office/drawing/2014/main" id="{D4695087-BB12-4C5A-9CCE-6F6DF6CC31A2}"/>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568459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D1C01-BA35-4DA8-B1ED-640E59F983CD}"/>
              </a:ext>
            </a:extLst>
          </p:cNvPr>
          <p:cNvSpPr>
            <a:spLocks noGrp="1"/>
          </p:cNvSpPr>
          <p:nvPr>
            <p:ph type="title"/>
          </p:nvPr>
        </p:nvSpPr>
        <p:spPr/>
        <p:txBody>
          <a:bodyPr/>
          <a:lstStyle/>
          <a:p>
            <a:r>
              <a:rPr lang="en-US" dirty="0"/>
              <a:t>Snapshots of code and output</a:t>
            </a:r>
            <a:endParaRPr lang="en-IN" dirty="0"/>
          </a:p>
        </p:txBody>
      </p:sp>
      <p:sp>
        <p:nvSpPr>
          <p:cNvPr id="4" name="TextBox 3">
            <a:extLst>
              <a:ext uri="{FF2B5EF4-FFF2-40B4-BE49-F238E27FC236}">
                <a16:creationId xmlns:a16="http://schemas.microsoft.com/office/drawing/2014/main" id="{16CF2D5D-44C7-48F6-8671-6C7A131690CB}"/>
              </a:ext>
            </a:extLst>
          </p:cNvPr>
          <p:cNvSpPr txBox="1"/>
          <p:nvPr/>
        </p:nvSpPr>
        <p:spPr>
          <a:xfrm>
            <a:off x="581192" y="1886902"/>
            <a:ext cx="11029616" cy="369332"/>
          </a:xfrm>
          <a:prstGeom prst="rect">
            <a:avLst/>
          </a:prstGeom>
          <a:noFill/>
        </p:spPr>
        <p:txBody>
          <a:bodyPr wrap="square" rtlCol="0">
            <a:spAutoFit/>
          </a:bodyPr>
          <a:lstStyle/>
          <a:p>
            <a:pPr algn="just"/>
            <a:r>
              <a:rPr lang="en-US" dirty="0"/>
              <a:t>Basic CNN Architecture:</a:t>
            </a:r>
          </a:p>
        </p:txBody>
      </p:sp>
      <p:pic>
        <p:nvPicPr>
          <p:cNvPr id="6" name="Picture 5">
            <a:extLst>
              <a:ext uri="{FF2B5EF4-FFF2-40B4-BE49-F238E27FC236}">
                <a16:creationId xmlns:a16="http://schemas.microsoft.com/office/drawing/2014/main" id="{A7531A26-9277-4A77-BE6F-1804218577D7}"/>
              </a:ext>
            </a:extLst>
          </p:cNvPr>
          <p:cNvPicPr>
            <a:picLocks noChangeAspect="1"/>
          </p:cNvPicPr>
          <p:nvPr/>
        </p:nvPicPr>
        <p:blipFill>
          <a:blip r:embed="rId2"/>
          <a:stretch>
            <a:fillRect/>
          </a:stretch>
        </p:blipFill>
        <p:spPr>
          <a:xfrm>
            <a:off x="581192" y="2256234"/>
            <a:ext cx="11344712" cy="4601766"/>
          </a:xfrm>
          <a:prstGeom prst="rect">
            <a:avLst/>
          </a:prstGeom>
        </p:spPr>
      </p:pic>
      <p:sp>
        <p:nvSpPr>
          <p:cNvPr id="3" name="Footer Placeholder 2">
            <a:extLst>
              <a:ext uri="{FF2B5EF4-FFF2-40B4-BE49-F238E27FC236}">
                <a16:creationId xmlns:a16="http://schemas.microsoft.com/office/drawing/2014/main" id="{2BFC0022-F2B6-4401-8359-CC94A0ECBC75}"/>
              </a:ext>
            </a:extLst>
          </p:cNvPr>
          <p:cNvSpPr>
            <a:spLocks noGrp="1"/>
          </p:cNvSpPr>
          <p:nvPr>
            <p:ph type="ftr" sz="quarter" idx="11"/>
          </p:nvPr>
        </p:nvSpPr>
        <p:spPr/>
        <p:txBody>
          <a:bodyPr/>
          <a:lstStyle/>
          <a:p>
            <a:r>
              <a:rPr lang="en-IN"/>
              <a:t>NIELIT Internship Project - GROUP 12</a:t>
            </a:r>
            <a:endParaRPr lang="en-US" dirty="0"/>
          </a:p>
        </p:txBody>
      </p:sp>
      <p:sp>
        <p:nvSpPr>
          <p:cNvPr id="5" name="Slide Number Placeholder 4">
            <a:extLst>
              <a:ext uri="{FF2B5EF4-FFF2-40B4-BE49-F238E27FC236}">
                <a16:creationId xmlns:a16="http://schemas.microsoft.com/office/drawing/2014/main" id="{FF7050C8-8DED-401E-9C1C-664250E33CD2}"/>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2659545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D1C01-BA35-4DA8-B1ED-640E59F983CD}"/>
              </a:ext>
            </a:extLst>
          </p:cNvPr>
          <p:cNvSpPr>
            <a:spLocks noGrp="1"/>
          </p:cNvSpPr>
          <p:nvPr>
            <p:ph type="title"/>
          </p:nvPr>
        </p:nvSpPr>
        <p:spPr/>
        <p:txBody>
          <a:bodyPr/>
          <a:lstStyle/>
          <a:p>
            <a:r>
              <a:rPr lang="en-US" dirty="0"/>
              <a:t>Snapshots of code and output</a:t>
            </a:r>
            <a:endParaRPr lang="en-IN" dirty="0"/>
          </a:p>
        </p:txBody>
      </p:sp>
      <p:sp>
        <p:nvSpPr>
          <p:cNvPr id="4" name="TextBox 3">
            <a:extLst>
              <a:ext uri="{FF2B5EF4-FFF2-40B4-BE49-F238E27FC236}">
                <a16:creationId xmlns:a16="http://schemas.microsoft.com/office/drawing/2014/main" id="{16CF2D5D-44C7-48F6-8671-6C7A131690CB}"/>
              </a:ext>
            </a:extLst>
          </p:cNvPr>
          <p:cNvSpPr txBox="1"/>
          <p:nvPr/>
        </p:nvSpPr>
        <p:spPr>
          <a:xfrm>
            <a:off x="581192" y="2185526"/>
            <a:ext cx="11029616" cy="369332"/>
          </a:xfrm>
          <a:prstGeom prst="rect">
            <a:avLst/>
          </a:prstGeom>
          <a:noFill/>
        </p:spPr>
        <p:txBody>
          <a:bodyPr wrap="square" rtlCol="0">
            <a:spAutoFit/>
          </a:bodyPr>
          <a:lstStyle/>
          <a:p>
            <a:pPr algn="just"/>
            <a:r>
              <a:rPr lang="en-US" dirty="0"/>
              <a:t>Basic CNN Architecture:</a:t>
            </a:r>
          </a:p>
        </p:txBody>
      </p:sp>
      <p:pic>
        <p:nvPicPr>
          <p:cNvPr id="5" name="Picture 4">
            <a:extLst>
              <a:ext uri="{FF2B5EF4-FFF2-40B4-BE49-F238E27FC236}">
                <a16:creationId xmlns:a16="http://schemas.microsoft.com/office/drawing/2014/main" id="{B75E46C4-4E67-4F69-A025-A8DFB60B147C}"/>
              </a:ext>
            </a:extLst>
          </p:cNvPr>
          <p:cNvPicPr>
            <a:picLocks noChangeAspect="1"/>
          </p:cNvPicPr>
          <p:nvPr/>
        </p:nvPicPr>
        <p:blipFill rotWithShape="1">
          <a:blip r:embed="rId2"/>
          <a:srcRect t="3321" b="11077"/>
          <a:stretch/>
        </p:blipFill>
        <p:spPr>
          <a:xfrm>
            <a:off x="0" y="2032000"/>
            <a:ext cx="12192000" cy="4826000"/>
          </a:xfrm>
          <a:prstGeom prst="rect">
            <a:avLst/>
          </a:prstGeom>
        </p:spPr>
      </p:pic>
      <p:sp>
        <p:nvSpPr>
          <p:cNvPr id="3" name="Footer Placeholder 2">
            <a:extLst>
              <a:ext uri="{FF2B5EF4-FFF2-40B4-BE49-F238E27FC236}">
                <a16:creationId xmlns:a16="http://schemas.microsoft.com/office/drawing/2014/main" id="{000F522C-3074-4038-8A77-EAD310F482CE}"/>
              </a:ext>
            </a:extLst>
          </p:cNvPr>
          <p:cNvSpPr>
            <a:spLocks noGrp="1"/>
          </p:cNvSpPr>
          <p:nvPr>
            <p:ph type="ftr" sz="quarter" idx="11"/>
          </p:nvPr>
        </p:nvSpPr>
        <p:spPr/>
        <p:txBody>
          <a:bodyPr/>
          <a:lstStyle/>
          <a:p>
            <a:r>
              <a:rPr lang="en-IN"/>
              <a:t>NIELIT Internship Project - GROUP 12</a:t>
            </a:r>
            <a:endParaRPr lang="en-US" dirty="0"/>
          </a:p>
        </p:txBody>
      </p:sp>
      <p:sp>
        <p:nvSpPr>
          <p:cNvPr id="6" name="Slide Number Placeholder 5">
            <a:extLst>
              <a:ext uri="{FF2B5EF4-FFF2-40B4-BE49-F238E27FC236}">
                <a16:creationId xmlns:a16="http://schemas.microsoft.com/office/drawing/2014/main" id="{79ECAAB3-44DF-4C50-A2D2-17F9325AD3ED}"/>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90131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D1C01-BA35-4DA8-B1ED-640E59F983CD}"/>
              </a:ext>
            </a:extLst>
          </p:cNvPr>
          <p:cNvSpPr>
            <a:spLocks noGrp="1"/>
          </p:cNvSpPr>
          <p:nvPr>
            <p:ph type="title"/>
          </p:nvPr>
        </p:nvSpPr>
        <p:spPr/>
        <p:txBody>
          <a:bodyPr/>
          <a:lstStyle/>
          <a:p>
            <a:r>
              <a:rPr lang="en-US" dirty="0"/>
              <a:t>Snapshots of code and output</a:t>
            </a:r>
            <a:endParaRPr lang="en-IN" dirty="0"/>
          </a:p>
        </p:txBody>
      </p:sp>
      <p:sp>
        <p:nvSpPr>
          <p:cNvPr id="4" name="TextBox 3">
            <a:extLst>
              <a:ext uri="{FF2B5EF4-FFF2-40B4-BE49-F238E27FC236}">
                <a16:creationId xmlns:a16="http://schemas.microsoft.com/office/drawing/2014/main" id="{16CF2D5D-44C7-48F6-8671-6C7A131690CB}"/>
              </a:ext>
            </a:extLst>
          </p:cNvPr>
          <p:cNvSpPr txBox="1"/>
          <p:nvPr/>
        </p:nvSpPr>
        <p:spPr>
          <a:xfrm>
            <a:off x="581192" y="2185526"/>
            <a:ext cx="11029616" cy="369332"/>
          </a:xfrm>
          <a:prstGeom prst="rect">
            <a:avLst/>
          </a:prstGeom>
          <a:noFill/>
        </p:spPr>
        <p:txBody>
          <a:bodyPr wrap="square" rtlCol="0">
            <a:spAutoFit/>
          </a:bodyPr>
          <a:lstStyle/>
          <a:p>
            <a:pPr algn="just"/>
            <a:r>
              <a:rPr lang="en-US" dirty="0"/>
              <a:t>Basic CNN Architecture:</a:t>
            </a:r>
          </a:p>
        </p:txBody>
      </p:sp>
      <p:pic>
        <p:nvPicPr>
          <p:cNvPr id="5" name="Picture 4">
            <a:extLst>
              <a:ext uri="{FF2B5EF4-FFF2-40B4-BE49-F238E27FC236}">
                <a16:creationId xmlns:a16="http://schemas.microsoft.com/office/drawing/2014/main" id="{E38AF33D-7F92-4F38-8C24-AD73B064A702}"/>
              </a:ext>
            </a:extLst>
          </p:cNvPr>
          <p:cNvPicPr>
            <a:picLocks noChangeAspect="1"/>
          </p:cNvPicPr>
          <p:nvPr/>
        </p:nvPicPr>
        <p:blipFill>
          <a:blip r:embed="rId2"/>
          <a:stretch>
            <a:fillRect/>
          </a:stretch>
        </p:blipFill>
        <p:spPr>
          <a:xfrm>
            <a:off x="71120" y="3251389"/>
            <a:ext cx="12192000" cy="1615062"/>
          </a:xfrm>
          <a:prstGeom prst="rect">
            <a:avLst/>
          </a:prstGeom>
        </p:spPr>
      </p:pic>
      <p:sp>
        <p:nvSpPr>
          <p:cNvPr id="3" name="Footer Placeholder 2">
            <a:extLst>
              <a:ext uri="{FF2B5EF4-FFF2-40B4-BE49-F238E27FC236}">
                <a16:creationId xmlns:a16="http://schemas.microsoft.com/office/drawing/2014/main" id="{31C74B13-F2BD-45DF-8DD7-BD91C70427A8}"/>
              </a:ext>
            </a:extLst>
          </p:cNvPr>
          <p:cNvSpPr>
            <a:spLocks noGrp="1"/>
          </p:cNvSpPr>
          <p:nvPr>
            <p:ph type="ftr" sz="quarter" idx="11"/>
          </p:nvPr>
        </p:nvSpPr>
        <p:spPr/>
        <p:txBody>
          <a:bodyPr/>
          <a:lstStyle/>
          <a:p>
            <a:r>
              <a:rPr lang="en-IN"/>
              <a:t>NIELIT Internship Project - GROUP 12</a:t>
            </a:r>
            <a:endParaRPr lang="en-US" dirty="0"/>
          </a:p>
        </p:txBody>
      </p:sp>
      <p:sp>
        <p:nvSpPr>
          <p:cNvPr id="6" name="Slide Number Placeholder 5">
            <a:extLst>
              <a:ext uri="{FF2B5EF4-FFF2-40B4-BE49-F238E27FC236}">
                <a16:creationId xmlns:a16="http://schemas.microsoft.com/office/drawing/2014/main" id="{DEA93508-C15D-4E70-9016-741197732290}"/>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626288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D1C01-BA35-4DA8-B1ED-640E59F983CD}"/>
              </a:ext>
            </a:extLst>
          </p:cNvPr>
          <p:cNvSpPr>
            <a:spLocks noGrp="1"/>
          </p:cNvSpPr>
          <p:nvPr>
            <p:ph type="title"/>
          </p:nvPr>
        </p:nvSpPr>
        <p:spPr/>
        <p:txBody>
          <a:bodyPr/>
          <a:lstStyle/>
          <a:p>
            <a:r>
              <a:rPr lang="en-US" dirty="0"/>
              <a:t>Snapshots of code and output</a:t>
            </a:r>
            <a:endParaRPr lang="en-IN" dirty="0"/>
          </a:p>
        </p:txBody>
      </p:sp>
      <p:sp>
        <p:nvSpPr>
          <p:cNvPr id="4" name="TextBox 3">
            <a:extLst>
              <a:ext uri="{FF2B5EF4-FFF2-40B4-BE49-F238E27FC236}">
                <a16:creationId xmlns:a16="http://schemas.microsoft.com/office/drawing/2014/main" id="{16CF2D5D-44C7-48F6-8671-6C7A131690CB}"/>
              </a:ext>
            </a:extLst>
          </p:cNvPr>
          <p:cNvSpPr txBox="1"/>
          <p:nvPr/>
        </p:nvSpPr>
        <p:spPr>
          <a:xfrm>
            <a:off x="581192" y="2185526"/>
            <a:ext cx="11029616" cy="369332"/>
          </a:xfrm>
          <a:prstGeom prst="rect">
            <a:avLst/>
          </a:prstGeom>
          <a:noFill/>
        </p:spPr>
        <p:txBody>
          <a:bodyPr wrap="square" rtlCol="0">
            <a:spAutoFit/>
          </a:bodyPr>
          <a:lstStyle/>
          <a:p>
            <a:pPr algn="just"/>
            <a:r>
              <a:rPr lang="en-US" dirty="0"/>
              <a:t>Basic CNN Architecture:</a:t>
            </a:r>
          </a:p>
        </p:txBody>
      </p:sp>
      <p:pic>
        <p:nvPicPr>
          <p:cNvPr id="5" name="Picture 4">
            <a:extLst>
              <a:ext uri="{FF2B5EF4-FFF2-40B4-BE49-F238E27FC236}">
                <a16:creationId xmlns:a16="http://schemas.microsoft.com/office/drawing/2014/main" id="{0E5A47B4-A450-46DE-B5EF-D677DD1F287A}"/>
              </a:ext>
            </a:extLst>
          </p:cNvPr>
          <p:cNvPicPr>
            <a:picLocks noChangeAspect="1"/>
          </p:cNvPicPr>
          <p:nvPr/>
        </p:nvPicPr>
        <p:blipFill>
          <a:blip r:embed="rId2"/>
          <a:stretch>
            <a:fillRect/>
          </a:stretch>
        </p:blipFill>
        <p:spPr>
          <a:xfrm>
            <a:off x="3332480" y="1653599"/>
            <a:ext cx="6126480" cy="5299087"/>
          </a:xfrm>
          <a:prstGeom prst="rect">
            <a:avLst/>
          </a:prstGeom>
        </p:spPr>
      </p:pic>
      <p:sp>
        <p:nvSpPr>
          <p:cNvPr id="3" name="Footer Placeholder 2">
            <a:extLst>
              <a:ext uri="{FF2B5EF4-FFF2-40B4-BE49-F238E27FC236}">
                <a16:creationId xmlns:a16="http://schemas.microsoft.com/office/drawing/2014/main" id="{8F672019-A2AB-4DA4-A3AD-C64645F15364}"/>
              </a:ext>
            </a:extLst>
          </p:cNvPr>
          <p:cNvSpPr>
            <a:spLocks noGrp="1"/>
          </p:cNvSpPr>
          <p:nvPr>
            <p:ph type="ftr" sz="quarter" idx="11"/>
          </p:nvPr>
        </p:nvSpPr>
        <p:spPr/>
        <p:txBody>
          <a:bodyPr/>
          <a:lstStyle/>
          <a:p>
            <a:r>
              <a:rPr lang="en-IN"/>
              <a:t>NIELIT Internship Project - GROUP 12</a:t>
            </a:r>
            <a:endParaRPr lang="en-US" dirty="0"/>
          </a:p>
        </p:txBody>
      </p:sp>
      <p:sp>
        <p:nvSpPr>
          <p:cNvPr id="6" name="Slide Number Placeholder 5">
            <a:extLst>
              <a:ext uri="{FF2B5EF4-FFF2-40B4-BE49-F238E27FC236}">
                <a16:creationId xmlns:a16="http://schemas.microsoft.com/office/drawing/2014/main" id="{26150702-379E-43DC-949B-B1E55654DEC3}"/>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741211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D1C01-BA35-4DA8-B1ED-640E59F983CD}"/>
              </a:ext>
            </a:extLst>
          </p:cNvPr>
          <p:cNvSpPr>
            <a:spLocks noGrp="1"/>
          </p:cNvSpPr>
          <p:nvPr>
            <p:ph type="title"/>
          </p:nvPr>
        </p:nvSpPr>
        <p:spPr/>
        <p:txBody>
          <a:bodyPr/>
          <a:lstStyle/>
          <a:p>
            <a:r>
              <a:rPr lang="en-US" dirty="0"/>
              <a:t>Snapshots of code and output</a:t>
            </a:r>
            <a:endParaRPr lang="en-IN" dirty="0"/>
          </a:p>
        </p:txBody>
      </p:sp>
      <p:sp>
        <p:nvSpPr>
          <p:cNvPr id="4" name="TextBox 3">
            <a:extLst>
              <a:ext uri="{FF2B5EF4-FFF2-40B4-BE49-F238E27FC236}">
                <a16:creationId xmlns:a16="http://schemas.microsoft.com/office/drawing/2014/main" id="{16CF2D5D-44C7-48F6-8671-6C7A131690CB}"/>
              </a:ext>
            </a:extLst>
          </p:cNvPr>
          <p:cNvSpPr txBox="1"/>
          <p:nvPr/>
        </p:nvSpPr>
        <p:spPr>
          <a:xfrm>
            <a:off x="581192" y="1816194"/>
            <a:ext cx="11029616" cy="369332"/>
          </a:xfrm>
          <a:prstGeom prst="rect">
            <a:avLst/>
          </a:prstGeom>
          <a:noFill/>
        </p:spPr>
        <p:txBody>
          <a:bodyPr wrap="square" rtlCol="0">
            <a:spAutoFit/>
          </a:bodyPr>
          <a:lstStyle/>
          <a:p>
            <a:pPr algn="just"/>
            <a:r>
              <a:rPr lang="en-US" dirty="0"/>
              <a:t>Basic CNN Architecture:</a:t>
            </a:r>
          </a:p>
        </p:txBody>
      </p:sp>
      <p:pic>
        <p:nvPicPr>
          <p:cNvPr id="5" name="Picture 4">
            <a:extLst>
              <a:ext uri="{FF2B5EF4-FFF2-40B4-BE49-F238E27FC236}">
                <a16:creationId xmlns:a16="http://schemas.microsoft.com/office/drawing/2014/main" id="{020C9EEE-282C-4645-BB21-C847E14C7949}"/>
              </a:ext>
            </a:extLst>
          </p:cNvPr>
          <p:cNvPicPr>
            <a:picLocks noChangeAspect="1"/>
          </p:cNvPicPr>
          <p:nvPr/>
        </p:nvPicPr>
        <p:blipFill rotWithShape="1">
          <a:blip r:embed="rId2"/>
          <a:srcRect t="17194"/>
          <a:stretch/>
        </p:blipFill>
        <p:spPr>
          <a:xfrm>
            <a:off x="1343025" y="2185526"/>
            <a:ext cx="9505950" cy="4653466"/>
          </a:xfrm>
          <a:prstGeom prst="rect">
            <a:avLst/>
          </a:prstGeom>
        </p:spPr>
      </p:pic>
      <p:sp>
        <p:nvSpPr>
          <p:cNvPr id="3" name="Footer Placeholder 2">
            <a:extLst>
              <a:ext uri="{FF2B5EF4-FFF2-40B4-BE49-F238E27FC236}">
                <a16:creationId xmlns:a16="http://schemas.microsoft.com/office/drawing/2014/main" id="{C91DB4E7-C749-4603-BDAB-CF2CF27CCB59}"/>
              </a:ext>
            </a:extLst>
          </p:cNvPr>
          <p:cNvSpPr>
            <a:spLocks noGrp="1"/>
          </p:cNvSpPr>
          <p:nvPr>
            <p:ph type="ftr" sz="quarter" idx="11"/>
          </p:nvPr>
        </p:nvSpPr>
        <p:spPr/>
        <p:txBody>
          <a:bodyPr/>
          <a:lstStyle/>
          <a:p>
            <a:r>
              <a:rPr lang="en-IN"/>
              <a:t>NIELIT Internship Project - GROUP 12</a:t>
            </a:r>
            <a:endParaRPr lang="en-US" dirty="0"/>
          </a:p>
        </p:txBody>
      </p:sp>
      <p:sp>
        <p:nvSpPr>
          <p:cNvPr id="6" name="Slide Number Placeholder 5">
            <a:extLst>
              <a:ext uri="{FF2B5EF4-FFF2-40B4-BE49-F238E27FC236}">
                <a16:creationId xmlns:a16="http://schemas.microsoft.com/office/drawing/2014/main" id="{13C5154D-1F03-4019-A87A-2975910D538D}"/>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2558796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D1C01-BA35-4DA8-B1ED-640E59F983CD}"/>
              </a:ext>
            </a:extLst>
          </p:cNvPr>
          <p:cNvSpPr>
            <a:spLocks noGrp="1"/>
          </p:cNvSpPr>
          <p:nvPr>
            <p:ph type="title"/>
          </p:nvPr>
        </p:nvSpPr>
        <p:spPr/>
        <p:txBody>
          <a:bodyPr/>
          <a:lstStyle/>
          <a:p>
            <a:r>
              <a:rPr lang="en-US" dirty="0"/>
              <a:t>Snapshots of code and output</a:t>
            </a:r>
            <a:endParaRPr lang="en-IN" dirty="0"/>
          </a:p>
        </p:txBody>
      </p:sp>
      <p:sp>
        <p:nvSpPr>
          <p:cNvPr id="4" name="TextBox 3">
            <a:extLst>
              <a:ext uri="{FF2B5EF4-FFF2-40B4-BE49-F238E27FC236}">
                <a16:creationId xmlns:a16="http://schemas.microsoft.com/office/drawing/2014/main" id="{16CF2D5D-44C7-48F6-8671-6C7A131690CB}"/>
              </a:ext>
            </a:extLst>
          </p:cNvPr>
          <p:cNvSpPr txBox="1"/>
          <p:nvPr/>
        </p:nvSpPr>
        <p:spPr>
          <a:xfrm>
            <a:off x="581192" y="2185526"/>
            <a:ext cx="11029616" cy="369332"/>
          </a:xfrm>
          <a:prstGeom prst="rect">
            <a:avLst/>
          </a:prstGeom>
          <a:noFill/>
        </p:spPr>
        <p:txBody>
          <a:bodyPr wrap="square" rtlCol="0">
            <a:spAutoFit/>
          </a:bodyPr>
          <a:lstStyle/>
          <a:p>
            <a:pPr algn="just"/>
            <a:r>
              <a:rPr lang="en-US" dirty="0"/>
              <a:t>VGG 16  Architecture:</a:t>
            </a:r>
          </a:p>
        </p:txBody>
      </p:sp>
      <p:pic>
        <p:nvPicPr>
          <p:cNvPr id="7" name="Picture 6">
            <a:extLst>
              <a:ext uri="{FF2B5EF4-FFF2-40B4-BE49-F238E27FC236}">
                <a16:creationId xmlns:a16="http://schemas.microsoft.com/office/drawing/2014/main" id="{9C6BD63C-7766-4E00-95D2-73F0A81BB606}"/>
              </a:ext>
            </a:extLst>
          </p:cNvPr>
          <p:cNvPicPr>
            <a:picLocks noChangeAspect="1"/>
          </p:cNvPicPr>
          <p:nvPr/>
        </p:nvPicPr>
        <p:blipFill rotWithShape="1">
          <a:blip r:embed="rId2"/>
          <a:srcRect r="3262" b="3838"/>
          <a:stretch/>
        </p:blipFill>
        <p:spPr>
          <a:xfrm>
            <a:off x="434898" y="2560538"/>
            <a:ext cx="6035358" cy="4304928"/>
          </a:xfrm>
          <a:prstGeom prst="rect">
            <a:avLst/>
          </a:prstGeom>
        </p:spPr>
      </p:pic>
      <p:pic>
        <p:nvPicPr>
          <p:cNvPr id="9" name="Picture 8">
            <a:extLst>
              <a:ext uri="{FF2B5EF4-FFF2-40B4-BE49-F238E27FC236}">
                <a16:creationId xmlns:a16="http://schemas.microsoft.com/office/drawing/2014/main" id="{F1E60DF9-EED4-4A70-8405-5C68E54F28F9}"/>
              </a:ext>
            </a:extLst>
          </p:cNvPr>
          <p:cNvPicPr>
            <a:picLocks noChangeAspect="1"/>
          </p:cNvPicPr>
          <p:nvPr/>
        </p:nvPicPr>
        <p:blipFill rotWithShape="1">
          <a:blip r:embed="rId3"/>
          <a:srcRect r="3305" b="1764"/>
          <a:stretch/>
        </p:blipFill>
        <p:spPr>
          <a:xfrm>
            <a:off x="6820067" y="1986136"/>
            <a:ext cx="4937035" cy="4879330"/>
          </a:xfrm>
          <a:prstGeom prst="rect">
            <a:avLst/>
          </a:prstGeom>
        </p:spPr>
      </p:pic>
      <p:sp>
        <p:nvSpPr>
          <p:cNvPr id="3" name="Footer Placeholder 2">
            <a:extLst>
              <a:ext uri="{FF2B5EF4-FFF2-40B4-BE49-F238E27FC236}">
                <a16:creationId xmlns:a16="http://schemas.microsoft.com/office/drawing/2014/main" id="{A6517647-9687-4537-9291-F7E1E4F5EDD0}"/>
              </a:ext>
            </a:extLst>
          </p:cNvPr>
          <p:cNvSpPr>
            <a:spLocks noGrp="1"/>
          </p:cNvSpPr>
          <p:nvPr>
            <p:ph type="ftr" sz="quarter" idx="11"/>
          </p:nvPr>
        </p:nvSpPr>
        <p:spPr/>
        <p:txBody>
          <a:bodyPr/>
          <a:lstStyle/>
          <a:p>
            <a:r>
              <a:rPr lang="en-IN"/>
              <a:t>NIELIT Internship Project - GROUP 12</a:t>
            </a:r>
            <a:endParaRPr lang="en-US" dirty="0"/>
          </a:p>
        </p:txBody>
      </p:sp>
      <p:sp>
        <p:nvSpPr>
          <p:cNvPr id="5" name="Slide Number Placeholder 4">
            <a:extLst>
              <a:ext uri="{FF2B5EF4-FFF2-40B4-BE49-F238E27FC236}">
                <a16:creationId xmlns:a16="http://schemas.microsoft.com/office/drawing/2014/main" id="{708B7A23-9C8D-46E3-A622-A3A8F39770CB}"/>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554737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D1C01-BA35-4DA8-B1ED-640E59F983CD}"/>
              </a:ext>
            </a:extLst>
          </p:cNvPr>
          <p:cNvSpPr>
            <a:spLocks noGrp="1"/>
          </p:cNvSpPr>
          <p:nvPr>
            <p:ph type="title"/>
          </p:nvPr>
        </p:nvSpPr>
        <p:spPr/>
        <p:txBody>
          <a:bodyPr/>
          <a:lstStyle/>
          <a:p>
            <a:r>
              <a:rPr lang="en-US" dirty="0"/>
              <a:t>Snapshots of code and output</a:t>
            </a:r>
            <a:endParaRPr lang="en-IN" dirty="0"/>
          </a:p>
        </p:txBody>
      </p:sp>
      <p:sp>
        <p:nvSpPr>
          <p:cNvPr id="4" name="TextBox 3">
            <a:extLst>
              <a:ext uri="{FF2B5EF4-FFF2-40B4-BE49-F238E27FC236}">
                <a16:creationId xmlns:a16="http://schemas.microsoft.com/office/drawing/2014/main" id="{16CF2D5D-44C7-48F6-8671-6C7A131690CB}"/>
              </a:ext>
            </a:extLst>
          </p:cNvPr>
          <p:cNvSpPr txBox="1"/>
          <p:nvPr/>
        </p:nvSpPr>
        <p:spPr>
          <a:xfrm>
            <a:off x="581192" y="2185526"/>
            <a:ext cx="11029616" cy="369332"/>
          </a:xfrm>
          <a:prstGeom prst="rect">
            <a:avLst/>
          </a:prstGeom>
          <a:noFill/>
        </p:spPr>
        <p:txBody>
          <a:bodyPr wrap="square" rtlCol="0">
            <a:spAutoFit/>
          </a:bodyPr>
          <a:lstStyle/>
          <a:p>
            <a:pPr algn="just"/>
            <a:r>
              <a:rPr lang="en-US" dirty="0"/>
              <a:t>VGG 16  Architecture:</a:t>
            </a:r>
          </a:p>
        </p:txBody>
      </p:sp>
      <p:pic>
        <p:nvPicPr>
          <p:cNvPr id="5" name="Picture 4">
            <a:extLst>
              <a:ext uri="{FF2B5EF4-FFF2-40B4-BE49-F238E27FC236}">
                <a16:creationId xmlns:a16="http://schemas.microsoft.com/office/drawing/2014/main" id="{ABD0FFE9-99A0-4881-8B90-D9667A490AA3}"/>
              </a:ext>
            </a:extLst>
          </p:cNvPr>
          <p:cNvPicPr>
            <a:picLocks noChangeAspect="1"/>
          </p:cNvPicPr>
          <p:nvPr/>
        </p:nvPicPr>
        <p:blipFill rotWithShape="1">
          <a:blip r:embed="rId2"/>
          <a:srcRect r="3244"/>
          <a:stretch/>
        </p:blipFill>
        <p:spPr>
          <a:xfrm>
            <a:off x="2327593" y="3429000"/>
            <a:ext cx="7547928" cy="2085975"/>
          </a:xfrm>
          <a:prstGeom prst="rect">
            <a:avLst/>
          </a:prstGeom>
        </p:spPr>
      </p:pic>
      <p:sp>
        <p:nvSpPr>
          <p:cNvPr id="3" name="Footer Placeholder 2">
            <a:extLst>
              <a:ext uri="{FF2B5EF4-FFF2-40B4-BE49-F238E27FC236}">
                <a16:creationId xmlns:a16="http://schemas.microsoft.com/office/drawing/2014/main" id="{859B7940-D57C-4E41-B88A-F4E6FACC7B71}"/>
              </a:ext>
            </a:extLst>
          </p:cNvPr>
          <p:cNvSpPr>
            <a:spLocks noGrp="1"/>
          </p:cNvSpPr>
          <p:nvPr>
            <p:ph type="ftr" sz="quarter" idx="11"/>
          </p:nvPr>
        </p:nvSpPr>
        <p:spPr/>
        <p:txBody>
          <a:bodyPr/>
          <a:lstStyle/>
          <a:p>
            <a:r>
              <a:rPr lang="en-IN"/>
              <a:t>NIELIT Internship Project - GROUP 12</a:t>
            </a:r>
            <a:endParaRPr lang="en-US" dirty="0"/>
          </a:p>
        </p:txBody>
      </p:sp>
      <p:sp>
        <p:nvSpPr>
          <p:cNvPr id="6" name="Slide Number Placeholder 5">
            <a:extLst>
              <a:ext uri="{FF2B5EF4-FFF2-40B4-BE49-F238E27FC236}">
                <a16:creationId xmlns:a16="http://schemas.microsoft.com/office/drawing/2014/main" id="{E87CE1B1-F422-4287-9F3D-34839342DCCA}"/>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2367109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D1C01-BA35-4DA8-B1ED-640E59F983CD}"/>
              </a:ext>
            </a:extLst>
          </p:cNvPr>
          <p:cNvSpPr>
            <a:spLocks noGrp="1"/>
          </p:cNvSpPr>
          <p:nvPr>
            <p:ph type="title"/>
          </p:nvPr>
        </p:nvSpPr>
        <p:spPr/>
        <p:txBody>
          <a:bodyPr/>
          <a:lstStyle/>
          <a:p>
            <a:r>
              <a:rPr lang="en-US" dirty="0"/>
              <a:t>Snapshots of code and output</a:t>
            </a:r>
            <a:endParaRPr lang="en-IN" dirty="0"/>
          </a:p>
        </p:txBody>
      </p:sp>
      <p:sp>
        <p:nvSpPr>
          <p:cNvPr id="4" name="TextBox 3">
            <a:extLst>
              <a:ext uri="{FF2B5EF4-FFF2-40B4-BE49-F238E27FC236}">
                <a16:creationId xmlns:a16="http://schemas.microsoft.com/office/drawing/2014/main" id="{16CF2D5D-44C7-48F6-8671-6C7A131690CB}"/>
              </a:ext>
            </a:extLst>
          </p:cNvPr>
          <p:cNvSpPr txBox="1"/>
          <p:nvPr/>
        </p:nvSpPr>
        <p:spPr>
          <a:xfrm>
            <a:off x="581192" y="2185526"/>
            <a:ext cx="11029616" cy="369332"/>
          </a:xfrm>
          <a:prstGeom prst="rect">
            <a:avLst/>
          </a:prstGeom>
          <a:noFill/>
        </p:spPr>
        <p:txBody>
          <a:bodyPr wrap="square" rtlCol="0">
            <a:spAutoFit/>
          </a:bodyPr>
          <a:lstStyle/>
          <a:p>
            <a:pPr algn="just"/>
            <a:r>
              <a:rPr lang="en-US" dirty="0"/>
              <a:t>VGG 16  Architecture:</a:t>
            </a:r>
          </a:p>
        </p:txBody>
      </p:sp>
      <p:pic>
        <p:nvPicPr>
          <p:cNvPr id="5" name="Picture 4">
            <a:extLst>
              <a:ext uri="{FF2B5EF4-FFF2-40B4-BE49-F238E27FC236}">
                <a16:creationId xmlns:a16="http://schemas.microsoft.com/office/drawing/2014/main" id="{68E28F05-B015-4325-9263-31EB0611B292}"/>
              </a:ext>
            </a:extLst>
          </p:cNvPr>
          <p:cNvPicPr>
            <a:picLocks noChangeAspect="1"/>
          </p:cNvPicPr>
          <p:nvPr/>
        </p:nvPicPr>
        <p:blipFill rotWithShape="1">
          <a:blip r:embed="rId2"/>
          <a:srcRect r="1172" b="1012"/>
          <a:stretch/>
        </p:blipFill>
        <p:spPr>
          <a:xfrm>
            <a:off x="0" y="2185526"/>
            <a:ext cx="12049125" cy="4204758"/>
          </a:xfrm>
          <a:prstGeom prst="rect">
            <a:avLst/>
          </a:prstGeom>
        </p:spPr>
      </p:pic>
      <p:sp>
        <p:nvSpPr>
          <p:cNvPr id="3" name="Footer Placeholder 2">
            <a:extLst>
              <a:ext uri="{FF2B5EF4-FFF2-40B4-BE49-F238E27FC236}">
                <a16:creationId xmlns:a16="http://schemas.microsoft.com/office/drawing/2014/main" id="{CDA88B94-E893-4DC7-8F9C-21429A4AE316}"/>
              </a:ext>
            </a:extLst>
          </p:cNvPr>
          <p:cNvSpPr>
            <a:spLocks noGrp="1"/>
          </p:cNvSpPr>
          <p:nvPr>
            <p:ph type="ftr" sz="quarter" idx="11"/>
          </p:nvPr>
        </p:nvSpPr>
        <p:spPr/>
        <p:txBody>
          <a:bodyPr/>
          <a:lstStyle/>
          <a:p>
            <a:r>
              <a:rPr lang="en-IN"/>
              <a:t>NIELIT Internship Project - GROUP 12</a:t>
            </a:r>
            <a:endParaRPr lang="en-US" dirty="0"/>
          </a:p>
        </p:txBody>
      </p:sp>
      <p:sp>
        <p:nvSpPr>
          <p:cNvPr id="6" name="Slide Number Placeholder 5">
            <a:extLst>
              <a:ext uri="{FF2B5EF4-FFF2-40B4-BE49-F238E27FC236}">
                <a16:creationId xmlns:a16="http://schemas.microsoft.com/office/drawing/2014/main" id="{66FFB7FC-8598-4A05-BCE1-023E444A229B}"/>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3544868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D1C01-BA35-4DA8-B1ED-640E59F983CD}"/>
              </a:ext>
            </a:extLst>
          </p:cNvPr>
          <p:cNvSpPr>
            <a:spLocks noGrp="1"/>
          </p:cNvSpPr>
          <p:nvPr>
            <p:ph type="title"/>
          </p:nvPr>
        </p:nvSpPr>
        <p:spPr/>
        <p:txBody>
          <a:bodyPr/>
          <a:lstStyle/>
          <a:p>
            <a:r>
              <a:rPr lang="en-US" dirty="0"/>
              <a:t>Snapshots of code and output</a:t>
            </a:r>
            <a:endParaRPr lang="en-IN" dirty="0"/>
          </a:p>
        </p:txBody>
      </p:sp>
      <p:sp>
        <p:nvSpPr>
          <p:cNvPr id="4" name="TextBox 3">
            <a:extLst>
              <a:ext uri="{FF2B5EF4-FFF2-40B4-BE49-F238E27FC236}">
                <a16:creationId xmlns:a16="http://schemas.microsoft.com/office/drawing/2014/main" id="{16CF2D5D-44C7-48F6-8671-6C7A131690CB}"/>
              </a:ext>
            </a:extLst>
          </p:cNvPr>
          <p:cNvSpPr txBox="1"/>
          <p:nvPr/>
        </p:nvSpPr>
        <p:spPr>
          <a:xfrm>
            <a:off x="581192" y="2185526"/>
            <a:ext cx="11029616" cy="369332"/>
          </a:xfrm>
          <a:prstGeom prst="rect">
            <a:avLst/>
          </a:prstGeom>
          <a:noFill/>
        </p:spPr>
        <p:txBody>
          <a:bodyPr wrap="square" rtlCol="0">
            <a:spAutoFit/>
          </a:bodyPr>
          <a:lstStyle/>
          <a:p>
            <a:pPr algn="just"/>
            <a:r>
              <a:rPr lang="en-US" dirty="0"/>
              <a:t>VGG 16  Architecture:</a:t>
            </a:r>
          </a:p>
        </p:txBody>
      </p:sp>
      <p:pic>
        <p:nvPicPr>
          <p:cNvPr id="5" name="Picture 4">
            <a:extLst>
              <a:ext uri="{FF2B5EF4-FFF2-40B4-BE49-F238E27FC236}">
                <a16:creationId xmlns:a16="http://schemas.microsoft.com/office/drawing/2014/main" id="{F2232ECF-1F41-409F-9B9A-B242180F0001}"/>
              </a:ext>
            </a:extLst>
          </p:cNvPr>
          <p:cNvPicPr>
            <a:picLocks noChangeAspect="1"/>
          </p:cNvPicPr>
          <p:nvPr/>
        </p:nvPicPr>
        <p:blipFill rotWithShape="1">
          <a:blip r:embed="rId2"/>
          <a:srcRect t="1" r="5941" b="1192"/>
          <a:stretch/>
        </p:blipFill>
        <p:spPr>
          <a:xfrm>
            <a:off x="3120914" y="2171700"/>
            <a:ext cx="5950171" cy="4686300"/>
          </a:xfrm>
          <a:prstGeom prst="rect">
            <a:avLst/>
          </a:prstGeom>
        </p:spPr>
      </p:pic>
      <p:sp>
        <p:nvSpPr>
          <p:cNvPr id="3" name="Footer Placeholder 2">
            <a:extLst>
              <a:ext uri="{FF2B5EF4-FFF2-40B4-BE49-F238E27FC236}">
                <a16:creationId xmlns:a16="http://schemas.microsoft.com/office/drawing/2014/main" id="{DD0C7AEA-208C-4745-BFD0-EADBCED5FC96}"/>
              </a:ext>
            </a:extLst>
          </p:cNvPr>
          <p:cNvSpPr>
            <a:spLocks noGrp="1"/>
          </p:cNvSpPr>
          <p:nvPr>
            <p:ph type="ftr" sz="quarter" idx="11"/>
          </p:nvPr>
        </p:nvSpPr>
        <p:spPr/>
        <p:txBody>
          <a:bodyPr/>
          <a:lstStyle/>
          <a:p>
            <a:r>
              <a:rPr lang="en-IN"/>
              <a:t>NIELIT Internship Project - GROUP 12</a:t>
            </a:r>
            <a:endParaRPr lang="en-US" dirty="0"/>
          </a:p>
        </p:txBody>
      </p:sp>
      <p:sp>
        <p:nvSpPr>
          <p:cNvPr id="6" name="Slide Number Placeholder 5">
            <a:extLst>
              <a:ext uri="{FF2B5EF4-FFF2-40B4-BE49-F238E27FC236}">
                <a16:creationId xmlns:a16="http://schemas.microsoft.com/office/drawing/2014/main" id="{C10AE813-E97E-472C-A1D1-F82B239DFCBB}"/>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2423312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D1C01-BA35-4DA8-B1ED-640E59F983CD}"/>
              </a:ext>
            </a:extLst>
          </p:cNvPr>
          <p:cNvSpPr>
            <a:spLocks noGrp="1"/>
          </p:cNvSpPr>
          <p:nvPr>
            <p:ph type="title"/>
          </p:nvPr>
        </p:nvSpPr>
        <p:spPr/>
        <p:txBody>
          <a:bodyPr/>
          <a:lstStyle/>
          <a:p>
            <a:r>
              <a:rPr lang="en-US" dirty="0"/>
              <a:t>Snapshots of code and output</a:t>
            </a:r>
            <a:endParaRPr lang="en-IN" dirty="0"/>
          </a:p>
        </p:txBody>
      </p:sp>
      <p:sp>
        <p:nvSpPr>
          <p:cNvPr id="4" name="TextBox 3">
            <a:extLst>
              <a:ext uri="{FF2B5EF4-FFF2-40B4-BE49-F238E27FC236}">
                <a16:creationId xmlns:a16="http://schemas.microsoft.com/office/drawing/2014/main" id="{16CF2D5D-44C7-48F6-8671-6C7A131690CB}"/>
              </a:ext>
            </a:extLst>
          </p:cNvPr>
          <p:cNvSpPr txBox="1"/>
          <p:nvPr/>
        </p:nvSpPr>
        <p:spPr>
          <a:xfrm>
            <a:off x="581192" y="2185526"/>
            <a:ext cx="11029616" cy="369332"/>
          </a:xfrm>
          <a:prstGeom prst="rect">
            <a:avLst/>
          </a:prstGeom>
          <a:noFill/>
        </p:spPr>
        <p:txBody>
          <a:bodyPr wrap="square" rtlCol="0">
            <a:spAutoFit/>
          </a:bodyPr>
          <a:lstStyle/>
          <a:p>
            <a:pPr algn="just"/>
            <a:r>
              <a:rPr lang="en-US" dirty="0"/>
              <a:t>VGG 16  Architecture:</a:t>
            </a:r>
          </a:p>
        </p:txBody>
      </p:sp>
      <p:pic>
        <p:nvPicPr>
          <p:cNvPr id="5" name="Picture 4">
            <a:extLst>
              <a:ext uri="{FF2B5EF4-FFF2-40B4-BE49-F238E27FC236}">
                <a16:creationId xmlns:a16="http://schemas.microsoft.com/office/drawing/2014/main" id="{04B12A59-C949-472B-A576-0CE31DD530AD}"/>
              </a:ext>
            </a:extLst>
          </p:cNvPr>
          <p:cNvPicPr>
            <a:picLocks noChangeAspect="1"/>
          </p:cNvPicPr>
          <p:nvPr/>
        </p:nvPicPr>
        <p:blipFill rotWithShape="1">
          <a:blip r:embed="rId2"/>
          <a:srcRect r="2074" b="1723"/>
          <a:stretch/>
        </p:blipFill>
        <p:spPr>
          <a:xfrm>
            <a:off x="3121212" y="2085975"/>
            <a:ext cx="6575238" cy="4772025"/>
          </a:xfrm>
          <a:prstGeom prst="rect">
            <a:avLst/>
          </a:prstGeom>
        </p:spPr>
      </p:pic>
      <p:sp>
        <p:nvSpPr>
          <p:cNvPr id="3" name="Footer Placeholder 2">
            <a:extLst>
              <a:ext uri="{FF2B5EF4-FFF2-40B4-BE49-F238E27FC236}">
                <a16:creationId xmlns:a16="http://schemas.microsoft.com/office/drawing/2014/main" id="{BB8DD414-24AC-4E05-BED4-82B0AB90B9A3}"/>
              </a:ext>
            </a:extLst>
          </p:cNvPr>
          <p:cNvSpPr>
            <a:spLocks noGrp="1"/>
          </p:cNvSpPr>
          <p:nvPr>
            <p:ph type="ftr" sz="quarter" idx="11"/>
          </p:nvPr>
        </p:nvSpPr>
        <p:spPr/>
        <p:txBody>
          <a:bodyPr/>
          <a:lstStyle/>
          <a:p>
            <a:r>
              <a:rPr lang="en-IN"/>
              <a:t>NIELIT Internship Project - GROUP 12</a:t>
            </a:r>
            <a:endParaRPr lang="en-US" dirty="0"/>
          </a:p>
        </p:txBody>
      </p:sp>
      <p:sp>
        <p:nvSpPr>
          <p:cNvPr id="6" name="Slide Number Placeholder 5">
            <a:extLst>
              <a:ext uri="{FF2B5EF4-FFF2-40B4-BE49-F238E27FC236}">
                <a16:creationId xmlns:a16="http://schemas.microsoft.com/office/drawing/2014/main" id="{BC654962-0E14-4B3B-B43D-85C759DD1C59}"/>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3480443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D3A5-4A52-4413-AEDF-F6519C2CEE30}"/>
              </a:ext>
            </a:extLst>
          </p:cNvPr>
          <p:cNvSpPr>
            <a:spLocks noGrp="1"/>
          </p:cNvSpPr>
          <p:nvPr>
            <p:ph type="title"/>
          </p:nvPr>
        </p:nvSpPr>
        <p:spPr/>
        <p:txBody>
          <a:bodyPr/>
          <a:lstStyle/>
          <a:p>
            <a:r>
              <a:rPr lang="en-US" dirty="0"/>
              <a:t>introduction</a:t>
            </a:r>
            <a:endParaRPr lang="en-IN" dirty="0"/>
          </a:p>
        </p:txBody>
      </p:sp>
      <p:sp>
        <p:nvSpPr>
          <p:cNvPr id="4" name="TextBox 3">
            <a:extLst>
              <a:ext uri="{FF2B5EF4-FFF2-40B4-BE49-F238E27FC236}">
                <a16:creationId xmlns:a16="http://schemas.microsoft.com/office/drawing/2014/main" id="{81E33F55-98A4-41EC-9FCC-9758C115BF19}"/>
              </a:ext>
            </a:extLst>
          </p:cNvPr>
          <p:cNvSpPr txBox="1"/>
          <p:nvPr/>
        </p:nvSpPr>
        <p:spPr>
          <a:xfrm>
            <a:off x="581192" y="2171700"/>
            <a:ext cx="11029616" cy="2585323"/>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COVID-19 (coronavirus disease 2019) is an infectious disease caused by severe acute respiratory syndrome coronavirus 2 (SARS-CoV-2. On 11 February 2020, the WHO officially renamed the clinical condition COVID-19. Coronaviruses (</a:t>
            </a:r>
            <a:r>
              <a:rPr lang="en-US" dirty="0" err="1"/>
              <a:t>CoV</a:t>
            </a:r>
            <a:r>
              <a:rPr lang="en-US" dirty="0"/>
              <a:t>) are a large family of viruses that cause illness ranging from the common cold to more severe diseases such as Middle East Respiratory Syndrome (MERS-</a:t>
            </a:r>
            <a:r>
              <a:rPr lang="en-US" dirty="0" err="1"/>
              <a:t>CoV</a:t>
            </a:r>
            <a:r>
              <a:rPr lang="en-US" dirty="0"/>
              <a:t>) and Severe Acute Respiratory Syndrome (SARS-</a:t>
            </a:r>
            <a:r>
              <a:rPr lang="en-US" dirty="0" err="1"/>
              <a:t>CoV</a:t>
            </a:r>
            <a:r>
              <a:rPr lang="en-US" dirty="0"/>
              <a:t>). A novel coronavirus (</a:t>
            </a:r>
            <a:r>
              <a:rPr lang="en-US" dirty="0" err="1"/>
              <a:t>nCoV</a:t>
            </a:r>
            <a:r>
              <a:rPr lang="en-US" dirty="0"/>
              <a:t>) is a new strain that has not been previously identified in humans. It is believed to have zoonotic origins and has close genetic similarity to bat coronaviruses, suggesting it emerged from a bat-borne virus Infected patients show common signs include respiratory symptoms, fever, cough, shortness of breath and breathing difficulties. In more severe cases, the infection can cause pneumonia, severe acute respiratory syndrome, kidney failure, and even death.</a:t>
            </a:r>
            <a:endParaRPr lang="en-IN" dirty="0"/>
          </a:p>
        </p:txBody>
      </p:sp>
      <p:pic>
        <p:nvPicPr>
          <p:cNvPr id="5" name="Picture 4">
            <a:extLst>
              <a:ext uri="{FF2B5EF4-FFF2-40B4-BE49-F238E27FC236}">
                <a16:creationId xmlns:a16="http://schemas.microsoft.com/office/drawing/2014/main" id="{AFD8910B-167F-43B4-B243-A8612C807ACB}"/>
              </a:ext>
            </a:extLst>
          </p:cNvPr>
          <p:cNvPicPr>
            <a:picLocks noChangeAspect="1"/>
          </p:cNvPicPr>
          <p:nvPr/>
        </p:nvPicPr>
        <p:blipFill>
          <a:blip r:embed="rId3"/>
          <a:stretch>
            <a:fillRect/>
          </a:stretch>
        </p:blipFill>
        <p:spPr>
          <a:xfrm>
            <a:off x="1295399" y="4757023"/>
            <a:ext cx="3629025" cy="2040928"/>
          </a:xfrm>
          <a:prstGeom prst="rect">
            <a:avLst/>
          </a:prstGeom>
        </p:spPr>
      </p:pic>
      <p:pic>
        <p:nvPicPr>
          <p:cNvPr id="7" name="Picture 6">
            <a:extLst>
              <a:ext uri="{FF2B5EF4-FFF2-40B4-BE49-F238E27FC236}">
                <a16:creationId xmlns:a16="http://schemas.microsoft.com/office/drawing/2014/main" id="{5FECE2F7-58EE-4FD9-BA54-B6B801E867B7}"/>
              </a:ext>
            </a:extLst>
          </p:cNvPr>
          <p:cNvPicPr>
            <a:picLocks noChangeAspect="1"/>
          </p:cNvPicPr>
          <p:nvPr/>
        </p:nvPicPr>
        <p:blipFill>
          <a:blip r:embed="rId4"/>
          <a:stretch>
            <a:fillRect/>
          </a:stretch>
        </p:blipFill>
        <p:spPr>
          <a:xfrm>
            <a:off x="7639050" y="4511951"/>
            <a:ext cx="3429000" cy="2286000"/>
          </a:xfrm>
          <a:prstGeom prst="rect">
            <a:avLst/>
          </a:prstGeom>
        </p:spPr>
      </p:pic>
      <p:sp>
        <p:nvSpPr>
          <p:cNvPr id="3" name="Footer Placeholder 2">
            <a:extLst>
              <a:ext uri="{FF2B5EF4-FFF2-40B4-BE49-F238E27FC236}">
                <a16:creationId xmlns:a16="http://schemas.microsoft.com/office/drawing/2014/main" id="{B2B1A524-FCC7-4D73-81F1-85837183370B}"/>
              </a:ext>
            </a:extLst>
          </p:cNvPr>
          <p:cNvSpPr>
            <a:spLocks noGrp="1"/>
          </p:cNvSpPr>
          <p:nvPr>
            <p:ph type="ftr" sz="quarter" idx="11"/>
          </p:nvPr>
        </p:nvSpPr>
        <p:spPr/>
        <p:txBody>
          <a:bodyPr/>
          <a:lstStyle/>
          <a:p>
            <a:r>
              <a:rPr lang="en-IN"/>
              <a:t>NIELIT Internship Project - GROUP 12</a:t>
            </a:r>
            <a:endParaRPr lang="en-US" dirty="0"/>
          </a:p>
        </p:txBody>
      </p:sp>
      <p:sp>
        <p:nvSpPr>
          <p:cNvPr id="6" name="Slide Number Placeholder 5">
            <a:extLst>
              <a:ext uri="{FF2B5EF4-FFF2-40B4-BE49-F238E27FC236}">
                <a16:creationId xmlns:a16="http://schemas.microsoft.com/office/drawing/2014/main" id="{235F323A-6BAA-4863-BF73-E39CA99A7695}"/>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547086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D1C01-BA35-4DA8-B1ED-640E59F983CD}"/>
              </a:ext>
            </a:extLst>
          </p:cNvPr>
          <p:cNvSpPr>
            <a:spLocks noGrp="1"/>
          </p:cNvSpPr>
          <p:nvPr>
            <p:ph type="title"/>
          </p:nvPr>
        </p:nvSpPr>
        <p:spPr/>
        <p:txBody>
          <a:bodyPr/>
          <a:lstStyle/>
          <a:p>
            <a:r>
              <a:rPr lang="en-US" dirty="0"/>
              <a:t>Snapshots of code and output</a:t>
            </a:r>
            <a:endParaRPr lang="en-IN" dirty="0"/>
          </a:p>
        </p:txBody>
      </p:sp>
      <p:sp>
        <p:nvSpPr>
          <p:cNvPr id="4" name="TextBox 3">
            <a:extLst>
              <a:ext uri="{FF2B5EF4-FFF2-40B4-BE49-F238E27FC236}">
                <a16:creationId xmlns:a16="http://schemas.microsoft.com/office/drawing/2014/main" id="{16CF2D5D-44C7-48F6-8671-6C7A131690CB}"/>
              </a:ext>
            </a:extLst>
          </p:cNvPr>
          <p:cNvSpPr txBox="1"/>
          <p:nvPr/>
        </p:nvSpPr>
        <p:spPr>
          <a:xfrm>
            <a:off x="581192" y="2185526"/>
            <a:ext cx="11029616" cy="369332"/>
          </a:xfrm>
          <a:prstGeom prst="rect">
            <a:avLst/>
          </a:prstGeom>
          <a:noFill/>
        </p:spPr>
        <p:txBody>
          <a:bodyPr wrap="square" rtlCol="0">
            <a:spAutoFit/>
          </a:bodyPr>
          <a:lstStyle/>
          <a:p>
            <a:pPr algn="just"/>
            <a:r>
              <a:rPr lang="en-US" dirty="0"/>
              <a:t>VGG 16  Architecture:</a:t>
            </a:r>
          </a:p>
        </p:txBody>
      </p:sp>
      <p:pic>
        <p:nvPicPr>
          <p:cNvPr id="6" name="Picture 5">
            <a:extLst>
              <a:ext uri="{FF2B5EF4-FFF2-40B4-BE49-F238E27FC236}">
                <a16:creationId xmlns:a16="http://schemas.microsoft.com/office/drawing/2014/main" id="{CC57E350-7947-4FA3-BB69-605EE66280F6}"/>
              </a:ext>
            </a:extLst>
          </p:cNvPr>
          <p:cNvPicPr>
            <a:picLocks noChangeAspect="1"/>
          </p:cNvPicPr>
          <p:nvPr/>
        </p:nvPicPr>
        <p:blipFill rotWithShape="1">
          <a:blip r:embed="rId2"/>
          <a:srcRect t="1" r="937" b="1975"/>
          <a:stretch/>
        </p:blipFill>
        <p:spPr>
          <a:xfrm>
            <a:off x="0" y="2731148"/>
            <a:ext cx="12077700" cy="3907777"/>
          </a:xfrm>
          <a:prstGeom prst="rect">
            <a:avLst/>
          </a:prstGeom>
        </p:spPr>
      </p:pic>
      <p:sp>
        <p:nvSpPr>
          <p:cNvPr id="3" name="Footer Placeholder 2">
            <a:extLst>
              <a:ext uri="{FF2B5EF4-FFF2-40B4-BE49-F238E27FC236}">
                <a16:creationId xmlns:a16="http://schemas.microsoft.com/office/drawing/2014/main" id="{2DC7E915-C451-41AB-A332-FE35F7357531}"/>
              </a:ext>
            </a:extLst>
          </p:cNvPr>
          <p:cNvSpPr>
            <a:spLocks noGrp="1"/>
          </p:cNvSpPr>
          <p:nvPr>
            <p:ph type="ftr" sz="quarter" idx="11"/>
          </p:nvPr>
        </p:nvSpPr>
        <p:spPr/>
        <p:txBody>
          <a:bodyPr/>
          <a:lstStyle/>
          <a:p>
            <a:r>
              <a:rPr lang="en-IN"/>
              <a:t>NIELIT Internship Project - GROUP 12</a:t>
            </a:r>
            <a:endParaRPr lang="en-US" dirty="0"/>
          </a:p>
        </p:txBody>
      </p:sp>
      <p:sp>
        <p:nvSpPr>
          <p:cNvPr id="5" name="Slide Number Placeholder 4">
            <a:extLst>
              <a:ext uri="{FF2B5EF4-FFF2-40B4-BE49-F238E27FC236}">
                <a16:creationId xmlns:a16="http://schemas.microsoft.com/office/drawing/2014/main" id="{9988646D-F261-4313-9647-98FA5BD8CA14}"/>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2315902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D1C01-BA35-4DA8-B1ED-640E59F983CD}"/>
              </a:ext>
            </a:extLst>
          </p:cNvPr>
          <p:cNvSpPr>
            <a:spLocks noGrp="1"/>
          </p:cNvSpPr>
          <p:nvPr>
            <p:ph type="title"/>
          </p:nvPr>
        </p:nvSpPr>
        <p:spPr/>
        <p:txBody>
          <a:bodyPr/>
          <a:lstStyle/>
          <a:p>
            <a:r>
              <a:rPr lang="en-US" dirty="0"/>
              <a:t>Snapshots of code and output</a:t>
            </a:r>
            <a:endParaRPr lang="en-IN" dirty="0"/>
          </a:p>
        </p:txBody>
      </p:sp>
      <p:sp>
        <p:nvSpPr>
          <p:cNvPr id="4" name="TextBox 3">
            <a:extLst>
              <a:ext uri="{FF2B5EF4-FFF2-40B4-BE49-F238E27FC236}">
                <a16:creationId xmlns:a16="http://schemas.microsoft.com/office/drawing/2014/main" id="{16CF2D5D-44C7-48F6-8671-6C7A131690CB}"/>
              </a:ext>
            </a:extLst>
          </p:cNvPr>
          <p:cNvSpPr txBox="1"/>
          <p:nvPr/>
        </p:nvSpPr>
        <p:spPr>
          <a:xfrm>
            <a:off x="581192" y="2185526"/>
            <a:ext cx="11029616" cy="369332"/>
          </a:xfrm>
          <a:prstGeom prst="rect">
            <a:avLst/>
          </a:prstGeom>
          <a:noFill/>
        </p:spPr>
        <p:txBody>
          <a:bodyPr wrap="square" rtlCol="0">
            <a:spAutoFit/>
          </a:bodyPr>
          <a:lstStyle/>
          <a:p>
            <a:pPr algn="just"/>
            <a:r>
              <a:rPr lang="en-US" dirty="0"/>
              <a:t>VGG 16  Architecture:</a:t>
            </a:r>
          </a:p>
        </p:txBody>
      </p:sp>
      <p:pic>
        <p:nvPicPr>
          <p:cNvPr id="5" name="Picture 4">
            <a:extLst>
              <a:ext uri="{FF2B5EF4-FFF2-40B4-BE49-F238E27FC236}">
                <a16:creationId xmlns:a16="http://schemas.microsoft.com/office/drawing/2014/main" id="{0E6EEA74-8345-4129-BE0A-F72672747623}"/>
              </a:ext>
            </a:extLst>
          </p:cNvPr>
          <p:cNvPicPr>
            <a:picLocks noChangeAspect="1"/>
          </p:cNvPicPr>
          <p:nvPr/>
        </p:nvPicPr>
        <p:blipFill rotWithShape="1">
          <a:blip r:embed="rId2"/>
          <a:srcRect r="1250" b="2134"/>
          <a:stretch/>
        </p:blipFill>
        <p:spPr>
          <a:xfrm>
            <a:off x="0" y="2802508"/>
            <a:ext cx="12039600" cy="3931667"/>
          </a:xfrm>
          <a:prstGeom prst="rect">
            <a:avLst/>
          </a:prstGeom>
        </p:spPr>
      </p:pic>
      <p:sp>
        <p:nvSpPr>
          <p:cNvPr id="3" name="Footer Placeholder 2">
            <a:extLst>
              <a:ext uri="{FF2B5EF4-FFF2-40B4-BE49-F238E27FC236}">
                <a16:creationId xmlns:a16="http://schemas.microsoft.com/office/drawing/2014/main" id="{AA80E078-F662-4314-A3D3-5C73E96A4BBF}"/>
              </a:ext>
            </a:extLst>
          </p:cNvPr>
          <p:cNvSpPr>
            <a:spLocks noGrp="1"/>
          </p:cNvSpPr>
          <p:nvPr>
            <p:ph type="ftr" sz="quarter" idx="11"/>
          </p:nvPr>
        </p:nvSpPr>
        <p:spPr/>
        <p:txBody>
          <a:bodyPr/>
          <a:lstStyle/>
          <a:p>
            <a:r>
              <a:rPr lang="en-IN"/>
              <a:t>NIELIT Internship Project - GROUP 12</a:t>
            </a:r>
            <a:endParaRPr lang="en-US" dirty="0"/>
          </a:p>
        </p:txBody>
      </p:sp>
      <p:sp>
        <p:nvSpPr>
          <p:cNvPr id="6" name="Slide Number Placeholder 5">
            <a:extLst>
              <a:ext uri="{FF2B5EF4-FFF2-40B4-BE49-F238E27FC236}">
                <a16:creationId xmlns:a16="http://schemas.microsoft.com/office/drawing/2014/main" id="{CC5E45F5-2C88-48C3-87B4-9DC231E5E491}"/>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1542525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graphicFrame>
        <p:nvGraphicFramePr>
          <p:cNvPr id="6" name="Content Placeholder 5"/>
          <p:cNvGraphicFramePr>
            <a:graphicFrameLocks noGrp="1"/>
          </p:cNvGraphicFramePr>
          <p:nvPr>
            <p:ph idx="1"/>
          </p:nvPr>
        </p:nvGraphicFramePr>
        <p:xfrm>
          <a:off x="581025" y="2181225"/>
          <a:ext cx="11029950" cy="4506958"/>
        </p:xfrm>
        <a:graphic>
          <a:graphicData uri="http://schemas.openxmlformats.org/drawingml/2006/table">
            <a:tbl>
              <a:tblPr firstRow="1" bandRow="1">
                <a:tableStyleId>{5C22544A-7EE6-4342-B048-85BDC9FD1C3A}</a:tableStyleId>
              </a:tblPr>
              <a:tblGrid>
                <a:gridCol w="5514975">
                  <a:extLst>
                    <a:ext uri="{9D8B030D-6E8A-4147-A177-3AD203B41FA5}">
                      <a16:colId xmlns:a16="http://schemas.microsoft.com/office/drawing/2014/main" val="1569952059"/>
                    </a:ext>
                  </a:extLst>
                </a:gridCol>
                <a:gridCol w="5514975">
                  <a:extLst>
                    <a:ext uri="{9D8B030D-6E8A-4147-A177-3AD203B41FA5}">
                      <a16:colId xmlns:a16="http://schemas.microsoft.com/office/drawing/2014/main" val="1066411285"/>
                    </a:ext>
                  </a:extLst>
                </a:gridCol>
              </a:tblGrid>
              <a:tr h="4506958">
                <a:tc>
                  <a:txBody>
                    <a:bodyPr/>
                    <a:lstStyle/>
                    <a:p>
                      <a:r>
                        <a:rPr lang="en-US" dirty="0"/>
                        <a:t>CNN</a:t>
                      </a:r>
                    </a:p>
                    <a:p>
                      <a:endParaRPr lang="en-US" dirty="0"/>
                    </a:p>
                  </a:txBody>
                  <a:tcPr/>
                </a:tc>
                <a:tc>
                  <a:txBody>
                    <a:bodyPr/>
                    <a:lstStyle/>
                    <a:p>
                      <a:r>
                        <a:rPr lang="en-US" dirty="0"/>
                        <a:t>VGG16</a:t>
                      </a:r>
                    </a:p>
                  </a:txBody>
                  <a:tcPr/>
                </a:tc>
                <a:extLst>
                  <a:ext uri="{0D108BD9-81ED-4DB2-BD59-A6C34878D82A}">
                    <a16:rowId xmlns:a16="http://schemas.microsoft.com/office/drawing/2014/main" val="2169100082"/>
                  </a:ext>
                </a:extLst>
              </a:tr>
            </a:tbl>
          </a:graphicData>
        </a:graphic>
      </p:graphicFrame>
      <p:sp>
        <p:nvSpPr>
          <p:cNvPr id="7" name="Rectangle 6"/>
          <p:cNvSpPr/>
          <p:nvPr/>
        </p:nvSpPr>
        <p:spPr>
          <a:xfrm>
            <a:off x="446314" y="1192736"/>
            <a:ext cx="11299371" cy="523220"/>
          </a:xfrm>
          <a:prstGeom prst="rect">
            <a:avLst/>
          </a:prstGeom>
        </p:spPr>
        <p:txBody>
          <a:bodyPr wrap="square">
            <a:spAutoFit/>
          </a:bodyPr>
          <a:lstStyle/>
          <a:p>
            <a:r>
              <a:rPr lang="en-US" sz="2800" dirty="0">
                <a:solidFill>
                  <a:schemeClr val="bg1"/>
                </a:solidFill>
                <a:latin typeface="+mj-lt"/>
              </a:rPr>
              <a:t>EVALUATION/ASSESSMENT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38" y="2678665"/>
            <a:ext cx="5603966" cy="369257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4991" y="2678665"/>
            <a:ext cx="5425817" cy="3692575"/>
          </a:xfrm>
          <a:prstGeom prst="rect">
            <a:avLst/>
          </a:prstGeom>
        </p:spPr>
      </p:pic>
      <p:sp>
        <p:nvSpPr>
          <p:cNvPr id="10" name="TextBox 9">
            <a:extLst>
              <a:ext uri="{FF2B5EF4-FFF2-40B4-BE49-F238E27FC236}">
                <a16:creationId xmlns:a16="http://schemas.microsoft.com/office/drawing/2014/main" id="{91405258-8FCD-4A2F-8AF2-A32FD1E72380}"/>
              </a:ext>
            </a:extLst>
          </p:cNvPr>
          <p:cNvSpPr txBox="1"/>
          <p:nvPr/>
        </p:nvSpPr>
        <p:spPr>
          <a:xfrm>
            <a:off x="446314" y="1864282"/>
            <a:ext cx="11299371" cy="307777"/>
          </a:xfrm>
          <a:prstGeom prst="rect">
            <a:avLst/>
          </a:prstGeom>
          <a:noFill/>
        </p:spPr>
        <p:txBody>
          <a:bodyPr wrap="square">
            <a:spAutoFit/>
          </a:bodyPr>
          <a:lstStyle/>
          <a:p>
            <a:r>
              <a:rPr lang="en-IN" sz="1400" dirty="0"/>
              <a:t>Evaluation provides a systematic method to study a program, practice, intervention, or initiative to understand how well it achieves its goals.</a:t>
            </a:r>
          </a:p>
        </p:txBody>
      </p:sp>
      <p:sp>
        <p:nvSpPr>
          <p:cNvPr id="3" name="Footer Placeholder 2">
            <a:extLst>
              <a:ext uri="{FF2B5EF4-FFF2-40B4-BE49-F238E27FC236}">
                <a16:creationId xmlns:a16="http://schemas.microsoft.com/office/drawing/2014/main" id="{3D14C372-5C90-4421-B77F-38304E3A68D4}"/>
              </a:ext>
            </a:extLst>
          </p:cNvPr>
          <p:cNvSpPr>
            <a:spLocks noGrp="1"/>
          </p:cNvSpPr>
          <p:nvPr>
            <p:ph type="ftr" sz="quarter" idx="11"/>
          </p:nvPr>
        </p:nvSpPr>
        <p:spPr/>
        <p:txBody>
          <a:bodyPr/>
          <a:lstStyle/>
          <a:p>
            <a:r>
              <a:rPr lang="en-IN"/>
              <a:t>NIELIT Internship Project - GROUP 12</a:t>
            </a:r>
            <a:endParaRPr lang="en-US" dirty="0"/>
          </a:p>
        </p:txBody>
      </p:sp>
      <p:sp>
        <p:nvSpPr>
          <p:cNvPr id="4" name="Slide Number Placeholder 3">
            <a:extLst>
              <a:ext uri="{FF2B5EF4-FFF2-40B4-BE49-F238E27FC236}">
                <a16:creationId xmlns:a16="http://schemas.microsoft.com/office/drawing/2014/main" id="{AAC68266-CDAF-43FE-BCF2-696673EE7351}"/>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2344669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ACCURACY OF  VGG16</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2651760"/>
            <a:ext cx="11534503" cy="3278777"/>
          </a:xfrm>
        </p:spPr>
      </p:pic>
      <p:sp>
        <p:nvSpPr>
          <p:cNvPr id="3" name="Footer Placeholder 2">
            <a:extLst>
              <a:ext uri="{FF2B5EF4-FFF2-40B4-BE49-F238E27FC236}">
                <a16:creationId xmlns:a16="http://schemas.microsoft.com/office/drawing/2014/main" id="{260D2444-93DD-4105-9838-0CE1320F3CF8}"/>
              </a:ext>
            </a:extLst>
          </p:cNvPr>
          <p:cNvSpPr>
            <a:spLocks noGrp="1"/>
          </p:cNvSpPr>
          <p:nvPr>
            <p:ph type="ftr" sz="quarter" idx="11"/>
          </p:nvPr>
        </p:nvSpPr>
        <p:spPr/>
        <p:txBody>
          <a:bodyPr/>
          <a:lstStyle/>
          <a:p>
            <a:r>
              <a:rPr lang="en-IN"/>
              <a:t>NIELIT Internship Project - GROUP 12</a:t>
            </a:r>
            <a:endParaRPr lang="en-US" dirty="0"/>
          </a:p>
        </p:txBody>
      </p:sp>
      <p:sp>
        <p:nvSpPr>
          <p:cNvPr id="5" name="Slide Number Placeholder 4">
            <a:extLst>
              <a:ext uri="{FF2B5EF4-FFF2-40B4-BE49-F238E27FC236}">
                <a16:creationId xmlns:a16="http://schemas.microsoft.com/office/drawing/2014/main" id="{73281998-CB17-4AC1-9171-29D09DD88BA4}"/>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365319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4CEA-EB67-4A8E-BA55-B7EE6AE332C6}"/>
              </a:ext>
            </a:extLst>
          </p:cNvPr>
          <p:cNvSpPr>
            <a:spLocks noGrp="1"/>
          </p:cNvSpPr>
          <p:nvPr>
            <p:ph type="title"/>
          </p:nvPr>
        </p:nvSpPr>
        <p:spPr/>
        <p:txBody>
          <a:bodyPr/>
          <a:lstStyle/>
          <a:p>
            <a:r>
              <a:rPr lang="en-US" dirty="0"/>
              <a:t>Links to the codes</a:t>
            </a:r>
            <a:endParaRPr lang="en-IN" dirty="0"/>
          </a:p>
        </p:txBody>
      </p:sp>
      <p:sp>
        <p:nvSpPr>
          <p:cNvPr id="5" name="TextBox 4">
            <a:extLst>
              <a:ext uri="{FF2B5EF4-FFF2-40B4-BE49-F238E27FC236}">
                <a16:creationId xmlns:a16="http://schemas.microsoft.com/office/drawing/2014/main" id="{5114493D-5375-4CD1-8E7D-8D39F29E5011}"/>
              </a:ext>
            </a:extLst>
          </p:cNvPr>
          <p:cNvSpPr txBox="1"/>
          <p:nvPr/>
        </p:nvSpPr>
        <p:spPr>
          <a:xfrm>
            <a:off x="696286" y="2491530"/>
            <a:ext cx="10486239" cy="2585323"/>
          </a:xfrm>
          <a:prstGeom prst="rect">
            <a:avLst/>
          </a:prstGeom>
          <a:noFill/>
        </p:spPr>
        <p:txBody>
          <a:bodyPr wrap="square" rtlCol="0">
            <a:spAutoFit/>
          </a:bodyPr>
          <a:lstStyle/>
          <a:p>
            <a:r>
              <a:rPr lang="en-IN" dirty="0"/>
              <a:t>Basic CNN Code: </a:t>
            </a:r>
          </a:p>
          <a:p>
            <a:r>
              <a:rPr lang="en-IN" dirty="0"/>
              <a:t> </a:t>
            </a:r>
            <a:r>
              <a:rPr lang="en-IN" dirty="0">
                <a:solidFill>
                  <a:schemeClr val="accent1">
                    <a:lumMod val="60000"/>
                    <a:lumOff val="40000"/>
                  </a:schemeClr>
                </a:solidFill>
                <a:hlinkClick r:id="rId2">
                  <a:extLst>
                    <a:ext uri="{A12FA001-AC4F-418D-AE19-62706E023703}">
                      <ahyp:hlinkClr xmlns:ahyp="http://schemas.microsoft.com/office/drawing/2018/hyperlinkcolor" val="tx"/>
                    </a:ext>
                  </a:extLst>
                </a:hlinkClick>
              </a:rPr>
              <a:t>https://drive.google.com/file/d/1Ax9f_zKCYSFXq-MoQDDZGpRMz2UuODgM/view?usp=sharing</a:t>
            </a:r>
            <a:endParaRPr lang="en-IN" dirty="0">
              <a:solidFill>
                <a:schemeClr val="accent1">
                  <a:lumMod val="60000"/>
                  <a:lumOff val="40000"/>
                </a:schemeClr>
              </a:solidFill>
            </a:endParaRPr>
          </a:p>
          <a:p>
            <a:endParaRPr lang="en-IN" dirty="0"/>
          </a:p>
          <a:p>
            <a:endParaRPr lang="en-IN" dirty="0"/>
          </a:p>
          <a:p>
            <a:r>
              <a:rPr lang="en-IN" dirty="0"/>
              <a:t>VGG16 Architecture Code:</a:t>
            </a:r>
          </a:p>
          <a:p>
            <a:r>
              <a:rPr lang="en-IN" dirty="0">
                <a:solidFill>
                  <a:schemeClr val="accent1">
                    <a:lumMod val="60000"/>
                    <a:lumOff val="40000"/>
                  </a:schemeClr>
                </a:solidFill>
                <a:hlinkClick r:id="rId3">
                  <a:extLst>
                    <a:ext uri="{A12FA001-AC4F-418D-AE19-62706E023703}">
                      <ahyp:hlinkClr xmlns:ahyp="http://schemas.microsoft.com/office/drawing/2018/hyperlinkcolor" val="tx"/>
                    </a:ext>
                  </a:extLst>
                </a:hlinkClick>
              </a:rPr>
              <a:t> https://drive.google.com/file/d/1mj5OxqlxyuAnsAUu-X1_ngHFD5gWOs0d/view?usp=sharing</a:t>
            </a:r>
            <a:endParaRPr lang="en-IN" dirty="0">
              <a:solidFill>
                <a:schemeClr val="accent1">
                  <a:lumMod val="60000"/>
                  <a:lumOff val="40000"/>
                </a:schemeClr>
              </a:solidFill>
            </a:endParaRPr>
          </a:p>
          <a:p>
            <a:endParaRPr lang="en-IN" dirty="0"/>
          </a:p>
          <a:p>
            <a:r>
              <a:rPr lang="en-IN" dirty="0" err="1"/>
              <a:t>Github</a:t>
            </a:r>
            <a:r>
              <a:rPr lang="en-IN" dirty="0"/>
              <a:t> Link:</a:t>
            </a:r>
          </a:p>
          <a:p>
            <a:r>
              <a:rPr lang="en-IN" dirty="0">
                <a:solidFill>
                  <a:schemeClr val="accent1">
                    <a:lumMod val="60000"/>
                    <a:lumOff val="40000"/>
                  </a:schemeClr>
                </a:solidFill>
                <a:hlinkClick r:id="rId4">
                  <a:extLst>
                    <a:ext uri="{A12FA001-AC4F-418D-AE19-62706E023703}">
                      <ahyp:hlinkClr xmlns:ahyp="http://schemas.microsoft.com/office/drawing/2018/hyperlinkcolor" val="tx"/>
                    </a:ext>
                  </a:extLst>
                </a:hlinkClick>
              </a:rPr>
              <a:t> https://github.com/abhinavrks012/Detection-of-COVID-19-using-Radiography-images.git</a:t>
            </a:r>
            <a:endParaRPr lang="en-IN" dirty="0">
              <a:solidFill>
                <a:schemeClr val="accent1">
                  <a:lumMod val="60000"/>
                  <a:lumOff val="40000"/>
                </a:schemeClr>
              </a:solidFill>
            </a:endParaRPr>
          </a:p>
        </p:txBody>
      </p:sp>
      <p:sp>
        <p:nvSpPr>
          <p:cNvPr id="3" name="Footer Placeholder 2">
            <a:extLst>
              <a:ext uri="{FF2B5EF4-FFF2-40B4-BE49-F238E27FC236}">
                <a16:creationId xmlns:a16="http://schemas.microsoft.com/office/drawing/2014/main" id="{1CC28A41-88D3-440A-A429-EDBC11172B75}"/>
              </a:ext>
            </a:extLst>
          </p:cNvPr>
          <p:cNvSpPr>
            <a:spLocks noGrp="1"/>
          </p:cNvSpPr>
          <p:nvPr>
            <p:ph type="ftr" sz="quarter" idx="11"/>
          </p:nvPr>
        </p:nvSpPr>
        <p:spPr/>
        <p:txBody>
          <a:bodyPr/>
          <a:lstStyle/>
          <a:p>
            <a:r>
              <a:rPr lang="en-IN"/>
              <a:t>NIELIT Internship Project - GROUP 12</a:t>
            </a:r>
            <a:endParaRPr lang="en-US" dirty="0"/>
          </a:p>
        </p:txBody>
      </p:sp>
      <p:sp>
        <p:nvSpPr>
          <p:cNvPr id="4" name="Slide Number Placeholder 3">
            <a:extLst>
              <a:ext uri="{FF2B5EF4-FFF2-40B4-BE49-F238E27FC236}">
                <a16:creationId xmlns:a16="http://schemas.microsoft.com/office/drawing/2014/main" id="{34EAC584-5CAA-4802-8D80-23EE52015F36}"/>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2761233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Future Scope</a:t>
            </a:r>
          </a:p>
        </p:txBody>
      </p:sp>
      <p:sp>
        <p:nvSpPr>
          <p:cNvPr id="3" name="Content Placeholder 2"/>
          <p:cNvSpPr>
            <a:spLocks noGrp="1"/>
          </p:cNvSpPr>
          <p:nvPr>
            <p:ph idx="1"/>
          </p:nvPr>
        </p:nvSpPr>
        <p:spPr>
          <a:xfrm>
            <a:off x="672633" y="2050869"/>
            <a:ext cx="11029615" cy="4111279"/>
          </a:xfrm>
        </p:spPr>
        <p:txBody>
          <a:bodyPr>
            <a:noAutofit/>
          </a:bodyPr>
          <a:lstStyle/>
          <a:p>
            <a:pPr>
              <a:buFont typeface="Wingdings" panose="05000000000000000000" pitchFamily="2" charset="2"/>
              <a:buChar char="§"/>
            </a:pPr>
            <a:r>
              <a:rPr lang="en-US" sz="2000" dirty="0"/>
              <a:t>In this project, we have used a BASIC CNN MODEL and  VGG16 MODEL for training our dataset.</a:t>
            </a:r>
          </a:p>
          <a:p>
            <a:pPr>
              <a:buFont typeface="Wingdings" panose="05000000000000000000" pitchFamily="2" charset="2"/>
              <a:buChar char="§"/>
            </a:pPr>
            <a:r>
              <a:rPr lang="en-US" sz="2000" dirty="0"/>
              <a:t>It is simple to understand and explainable. Using these models, we have got 75% accuracy in CNN and 90% accuracy in VGG16.</a:t>
            </a:r>
          </a:p>
          <a:p>
            <a:pPr>
              <a:buFont typeface="Wingdings" panose="05000000000000000000" pitchFamily="2" charset="2"/>
              <a:buChar char="§"/>
            </a:pPr>
            <a:r>
              <a:rPr lang="en-US" sz="2000" dirty="0"/>
              <a:t>We have taken limited dataset for our project. Here, when we can take huge dataset then at the same time these models -BASIC CNN and VGG16 will give us a better accuracy.</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In coming future, if we add more data , we will get a better accuracy. We can use different pre-trained  models like </a:t>
            </a:r>
            <a:r>
              <a:rPr lang="en-US" sz="2000" dirty="0" err="1"/>
              <a:t>ResNet</a:t>
            </a:r>
            <a:r>
              <a:rPr lang="en-US" sz="2000" dirty="0"/>
              <a:t> , </a:t>
            </a:r>
            <a:r>
              <a:rPr lang="en-US" sz="2000" dirty="0" err="1"/>
              <a:t>DenseNet</a:t>
            </a:r>
            <a:r>
              <a:rPr lang="en-US" sz="2000" dirty="0"/>
              <a:t> and </a:t>
            </a:r>
            <a:r>
              <a:rPr lang="en-US" sz="2000" dirty="0" err="1"/>
              <a:t>MobileNet</a:t>
            </a:r>
            <a:r>
              <a:rPr lang="en-US" sz="2000" dirty="0"/>
              <a:t> for getting better accuracy and these models take lesser memory, faster inference time, and allows deeper networks to be trained easily. </a:t>
            </a:r>
          </a:p>
          <a:p>
            <a:pPr>
              <a:buFont typeface="Wingdings" panose="05000000000000000000" pitchFamily="2" charset="2"/>
              <a:buChar char="§"/>
            </a:pPr>
            <a:r>
              <a:rPr lang="en-US" sz="2000" dirty="0" err="1"/>
              <a:t>DenseNet</a:t>
            </a:r>
            <a:r>
              <a:rPr lang="en-US" sz="2000" dirty="0"/>
              <a:t>, </a:t>
            </a:r>
            <a:r>
              <a:rPr lang="en-US" sz="2000" dirty="0" err="1"/>
              <a:t>MobileNet</a:t>
            </a:r>
            <a:r>
              <a:rPr lang="en-US" sz="2000" dirty="0"/>
              <a:t>, more data and tuning will definitely give us a better accuracy.</a:t>
            </a:r>
          </a:p>
          <a:p>
            <a:pPr marL="0" indent="0">
              <a:buNone/>
            </a:pPr>
            <a:endParaRPr lang="en-US" sz="2000" dirty="0"/>
          </a:p>
        </p:txBody>
      </p:sp>
      <p:sp>
        <p:nvSpPr>
          <p:cNvPr id="4" name="Footer Placeholder 3">
            <a:extLst>
              <a:ext uri="{FF2B5EF4-FFF2-40B4-BE49-F238E27FC236}">
                <a16:creationId xmlns:a16="http://schemas.microsoft.com/office/drawing/2014/main" id="{A2766EF6-5579-4A4D-B108-8A733DB7F49D}"/>
              </a:ext>
            </a:extLst>
          </p:cNvPr>
          <p:cNvSpPr>
            <a:spLocks noGrp="1"/>
          </p:cNvSpPr>
          <p:nvPr>
            <p:ph type="ftr" sz="quarter" idx="11"/>
          </p:nvPr>
        </p:nvSpPr>
        <p:spPr/>
        <p:txBody>
          <a:bodyPr/>
          <a:lstStyle/>
          <a:p>
            <a:r>
              <a:rPr lang="en-IN"/>
              <a:t>NIELIT Internship Project - GROUP 12</a:t>
            </a:r>
            <a:endParaRPr lang="en-US" dirty="0"/>
          </a:p>
        </p:txBody>
      </p:sp>
      <p:sp>
        <p:nvSpPr>
          <p:cNvPr id="5" name="Slide Number Placeholder 4">
            <a:extLst>
              <a:ext uri="{FF2B5EF4-FFF2-40B4-BE49-F238E27FC236}">
                <a16:creationId xmlns:a16="http://schemas.microsoft.com/office/drawing/2014/main" id="{5BC5F30E-1D8B-480C-A3B5-36D9284EB373}"/>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464356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endParaRPr lang="en-US" dirty="0">
              <a:solidFill>
                <a:schemeClr val="bg2"/>
              </a:solidFill>
            </a:endParaRPr>
          </a:p>
          <a:p>
            <a:endParaRPr lang="en-US"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4" name="Footer Placeholder 3">
            <a:extLst>
              <a:ext uri="{FF2B5EF4-FFF2-40B4-BE49-F238E27FC236}">
                <a16:creationId xmlns:a16="http://schemas.microsoft.com/office/drawing/2014/main" id="{A68FE488-AC08-4F78-958E-7B6C92447BD0}"/>
              </a:ext>
            </a:extLst>
          </p:cNvPr>
          <p:cNvSpPr>
            <a:spLocks noGrp="1"/>
          </p:cNvSpPr>
          <p:nvPr>
            <p:ph type="ftr" sz="quarter" idx="11"/>
          </p:nvPr>
        </p:nvSpPr>
        <p:spPr/>
        <p:txBody>
          <a:bodyPr/>
          <a:lstStyle/>
          <a:p>
            <a:r>
              <a:rPr lang="en-IN"/>
              <a:t>NIELIT Internship Project - GROUP 12</a:t>
            </a:r>
            <a:endParaRPr lang="en-US" dirty="0"/>
          </a:p>
        </p:txBody>
      </p:sp>
      <p:sp>
        <p:nvSpPr>
          <p:cNvPr id="6" name="Slide Number Placeholder 5">
            <a:extLst>
              <a:ext uri="{FF2B5EF4-FFF2-40B4-BE49-F238E27FC236}">
                <a16:creationId xmlns:a16="http://schemas.microsoft.com/office/drawing/2014/main" id="{74822797-548D-4CD0-9A47-DD6200017A4B}"/>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3501347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alphaModFix amt="47000"/>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D3A5-4A52-4413-AEDF-F6519C2CEE30}"/>
              </a:ext>
            </a:extLst>
          </p:cNvPr>
          <p:cNvSpPr>
            <a:spLocks noGrp="1"/>
          </p:cNvSpPr>
          <p:nvPr>
            <p:ph type="title"/>
          </p:nvPr>
        </p:nvSpPr>
        <p:spPr/>
        <p:txBody>
          <a:bodyPr/>
          <a:lstStyle/>
          <a:p>
            <a:r>
              <a:rPr lang="en-US" dirty="0"/>
              <a:t>introduction</a:t>
            </a:r>
            <a:endParaRPr lang="en-IN" dirty="0"/>
          </a:p>
        </p:txBody>
      </p:sp>
      <p:sp>
        <p:nvSpPr>
          <p:cNvPr id="4" name="TextBox 3">
            <a:extLst>
              <a:ext uri="{FF2B5EF4-FFF2-40B4-BE49-F238E27FC236}">
                <a16:creationId xmlns:a16="http://schemas.microsoft.com/office/drawing/2014/main" id="{81E33F55-98A4-41EC-9FCC-9758C115BF19}"/>
              </a:ext>
            </a:extLst>
          </p:cNvPr>
          <p:cNvSpPr txBox="1"/>
          <p:nvPr/>
        </p:nvSpPr>
        <p:spPr>
          <a:xfrm>
            <a:off x="581192" y="2171700"/>
            <a:ext cx="11029616"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Patients with respiratory symptoms are advised to stay isolated and undergo further clinical examination RT-PCR (Reverse transcription-polymerase chain reaction). PCR testing is the medical standard to identify COVID-19. However, might take hours to receive results. With the growing number of cases walking into hospitals, alternatively, chest X-ray is used as initial element to review the clinical situation of a patient. </a:t>
            </a:r>
          </a:p>
          <a:p>
            <a:pPr marL="285750" indent="-285750" algn="just">
              <a:buFont typeface="Wingdings" panose="05000000000000000000" pitchFamily="2" charset="2"/>
              <a:buChar char="q"/>
            </a:pPr>
            <a:r>
              <a:rPr lang="en-US" dirty="0"/>
              <a:t>If the X-ray shows any pathological findings, patients are admitted for further diagnosis. If the X-Ray is normal, patients are requested to go home and wait for PCR test results. The X-ray findings that strongly suspect of dealing with COVID-19 infection are the ground glass patterned area, which affects both lungs, in particular the lower lobes, and especially the posterior segments, with a fundamentally peripheral and subpleural distribution in initial stages. Radiology is playing a critical role to identify if a patient can go home to wait for test results (or) get admitted for further observation.</a:t>
            </a:r>
            <a:endParaRPr lang="en-IN" dirty="0"/>
          </a:p>
        </p:txBody>
      </p:sp>
      <p:pic>
        <p:nvPicPr>
          <p:cNvPr id="5" name="Picture 2" descr="Automatic detection of COVID-19 from chest radiographs using deep learning  - Radiography">
            <a:extLst>
              <a:ext uri="{FF2B5EF4-FFF2-40B4-BE49-F238E27FC236}">
                <a16:creationId xmlns:a16="http://schemas.microsoft.com/office/drawing/2014/main" id="{1C24FA70-C3DC-408C-9C9E-8DBE4F8A63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4421" y="4819651"/>
            <a:ext cx="5736387" cy="19175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723D3F3-FC76-40F1-A84C-9CE285E25624}"/>
              </a:ext>
            </a:extLst>
          </p:cNvPr>
          <p:cNvPicPr>
            <a:picLocks noChangeAspect="1"/>
          </p:cNvPicPr>
          <p:nvPr/>
        </p:nvPicPr>
        <p:blipFill rotWithShape="1">
          <a:blip r:embed="rId4"/>
          <a:srcRect l="7642" t="8727" r="3564"/>
          <a:stretch/>
        </p:blipFill>
        <p:spPr>
          <a:xfrm>
            <a:off x="799567" y="4940453"/>
            <a:ext cx="2500633" cy="1917547"/>
          </a:xfrm>
          <a:prstGeom prst="rect">
            <a:avLst/>
          </a:prstGeom>
        </p:spPr>
      </p:pic>
      <p:sp>
        <p:nvSpPr>
          <p:cNvPr id="3" name="Footer Placeholder 2">
            <a:extLst>
              <a:ext uri="{FF2B5EF4-FFF2-40B4-BE49-F238E27FC236}">
                <a16:creationId xmlns:a16="http://schemas.microsoft.com/office/drawing/2014/main" id="{09AD3EAF-9513-44E0-A2FF-9172C2C25E9C}"/>
              </a:ext>
            </a:extLst>
          </p:cNvPr>
          <p:cNvSpPr>
            <a:spLocks noGrp="1"/>
          </p:cNvSpPr>
          <p:nvPr>
            <p:ph type="ftr" sz="quarter" idx="11"/>
          </p:nvPr>
        </p:nvSpPr>
        <p:spPr/>
        <p:txBody>
          <a:bodyPr/>
          <a:lstStyle/>
          <a:p>
            <a:r>
              <a:rPr lang="en-IN"/>
              <a:t>NIELIT Internship Project - GROUP 12</a:t>
            </a:r>
            <a:endParaRPr lang="en-US" dirty="0"/>
          </a:p>
        </p:txBody>
      </p:sp>
      <p:sp>
        <p:nvSpPr>
          <p:cNvPr id="6" name="Slide Number Placeholder 5">
            <a:extLst>
              <a:ext uri="{FF2B5EF4-FFF2-40B4-BE49-F238E27FC236}">
                <a16:creationId xmlns:a16="http://schemas.microsoft.com/office/drawing/2014/main" id="{E946758B-FF44-40B1-B8B9-E329E1196EE6}"/>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906913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D3A5-4A52-4413-AEDF-F6519C2CEE30}"/>
              </a:ext>
            </a:extLst>
          </p:cNvPr>
          <p:cNvSpPr>
            <a:spLocks noGrp="1"/>
          </p:cNvSpPr>
          <p:nvPr>
            <p:ph type="title"/>
          </p:nvPr>
        </p:nvSpPr>
        <p:spPr/>
        <p:txBody>
          <a:bodyPr/>
          <a:lstStyle/>
          <a:p>
            <a:r>
              <a:rPr lang="en-US" dirty="0"/>
              <a:t>introduction</a:t>
            </a:r>
            <a:endParaRPr lang="en-IN" dirty="0"/>
          </a:p>
        </p:txBody>
      </p:sp>
      <p:sp>
        <p:nvSpPr>
          <p:cNvPr id="4" name="TextBox 3">
            <a:extLst>
              <a:ext uri="{FF2B5EF4-FFF2-40B4-BE49-F238E27FC236}">
                <a16:creationId xmlns:a16="http://schemas.microsoft.com/office/drawing/2014/main" id="{81E33F55-98A4-41EC-9FCC-9758C115BF19}"/>
              </a:ext>
            </a:extLst>
          </p:cNvPr>
          <p:cNvSpPr txBox="1"/>
          <p:nvPr/>
        </p:nvSpPr>
        <p:spPr>
          <a:xfrm>
            <a:off x="581192" y="2171700"/>
            <a:ext cx="11029616" cy="3693319"/>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One of the roadblocks using an X-ray is the availability of the radiology expert to interpret the image. Inspired by the AI (Artificial Intelligence) technology and to assist radiology experts to interpret images in a much faster rate &amp; improved accuracy, proposing a deep learning system to analyze images and detect patterns of COVID-19 in patients. The current COVID-19 pandemic is unprecedented and as we see this is having a profound impact on the World. It is the most serious public health crisis and the most significant geopolitical event of the current generation. The need for continued access to research and learning has never been more important. Especially for India, which is the second highly populated country and is preparing for the worst. </a:t>
            </a:r>
          </a:p>
          <a:p>
            <a:pPr marL="285750" indent="-285750" algn="just">
              <a:buFont typeface="Wingdings" panose="05000000000000000000" pitchFamily="2" charset="2"/>
              <a:buChar char="q"/>
            </a:pPr>
            <a:endParaRPr lang="en-US" dirty="0"/>
          </a:p>
          <a:p>
            <a:pPr marL="285750" indent="-285750" algn="just">
              <a:buFont typeface="Wingdings" panose="05000000000000000000" pitchFamily="2" charset="2"/>
              <a:buChar char="q"/>
            </a:pPr>
            <a:endParaRPr lang="en-US" dirty="0"/>
          </a:p>
          <a:p>
            <a:pPr marL="285750" indent="-285750" algn="just">
              <a:buFont typeface="Wingdings" panose="05000000000000000000" pitchFamily="2" charset="2"/>
              <a:buChar char="q"/>
            </a:pPr>
            <a:r>
              <a:rPr lang="en-US" dirty="0"/>
              <a:t>With an AI built CNN network, identifying individuals and assisting in time is a possibility. This in turn will have a greater impact on experts concentrating on severe cases to avoid further spread of the pandemic. With deep learning techniques, X-ray images can be more accurately and efficiently diagnose the disease by understanding the severity and type with the pattern. </a:t>
            </a:r>
            <a:endParaRPr lang="en-IN" dirty="0"/>
          </a:p>
        </p:txBody>
      </p:sp>
      <p:sp>
        <p:nvSpPr>
          <p:cNvPr id="3" name="Footer Placeholder 2">
            <a:extLst>
              <a:ext uri="{FF2B5EF4-FFF2-40B4-BE49-F238E27FC236}">
                <a16:creationId xmlns:a16="http://schemas.microsoft.com/office/drawing/2014/main" id="{733D401A-8051-4447-B53C-AFC13514E319}"/>
              </a:ext>
            </a:extLst>
          </p:cNvPr>
          <p:cNvSpPr>
            <a:spLocks noGrp="1"/>
          </p:cNvSpPr>
          <p:nvPr>
            <p:ph type="ftr" sz="quarter" idx="11"/>
          </p:nvPr>
        </p:nvSpPr>
        <p:spPr/>
        <p:txBody>
          <a:bodyPr/>
          <a:lstStyle/>
          <a:p>
            <a:r>
              <a:rPr lang="en-IN"/>
              <a:t>NIELIT Internship Project - GROUP 12</a:t>
            </a:r>
            <a:endParaRPr lang="en-US" dirty="0"/>
          </a:p>
        </p:txBody>
      </p:sp>
      <p:sp>
        <p:nvSpPr>
          <p:cNvPr id="5" name="Slide Number Placeholder 4">
            <a:extLst>
              <a:ext uri="{FF2B5EF4-FFF2-40B4-BE49-F238E27FC236}">
                <a16:creationId xmlns:a16="http://schemas.microsoft.com/office/drawing/2014/main" id="{0ACE1F67-53E4-418C-BCCD-EBAC33987BB1}"/>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446583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A8DE-4DC0-41E4-A98A-2485FD0829BB}"/>
              </a:ext>
            </a:extLst>
          </p:cNvPr>
          <p:cNvSpPr>
            <a:spLocks noGrp="1"/>
          </p:cNvSpPr>
          <p:nvPr>
            <p:ph type="title"/>
          </p:nvPr>
        </p:nvSpPr>
        <p:spPr/>
        <p:txBody>
          <a:bodyPr/>
          <a:lstStyle/>
          <a:p>
            <a:r>
              <a:rPr lang="en-US" dirty="0"/>
              <a:t>Dataset description</a:t>
            </a:r>
            <a:endParaRPr lang="en-IN" dirty="0"/>
          </a:p>
        </p:txBody>
      </p:sp>
      <p:sp>
        <p:nvSpPr>
          <p:cNvPr id="6" name="TextBox 5">
            <a:extLst>
              <a:ext uri="{FF2B5EF4-FFF2-40B4-BE49-F238E27FC236}">
                <a16:creationId xmlns:a16="http://schemas.microsoft.com/office/drawing/2014/main" id="{4ABABE2B-05DD-4745-BF26-CE8E7FAF334E}"/>
              </a:ext>
            </a:extLst>
          </p:cNvPr>
          <p:cNvSpPr txBox="1"/>
          <p:nvPr/>
        </p:nvSpPr>
        <p:spPr>
          <a:xfrm>
            <a:off x="581192" y="2185526"/>
            <a:ext cx="11029616"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In this study, X-ray images obtained from Kaggle were used for the diagnosis of COVID-19.</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A team of researchers from Qatar University, Doha, Qatar, and the University of Dhaka, Bangladesh along with their collaborators from Pakistan and Malaysia in collaboration with medical doctors have created a database of chest X-ray images for COVID-19 positive cases along with Normal and Viral Pneumonia images. This COVID-19, normal, and other lung infection dataset is released in stages. In the first release, the have released 219 COVID-19, 1341 normal, and 1345 viral pneumonia chest X-ray (CXR) images. </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In the first update, we have increased the COVID-19 class to 1200 CXR images. </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b="1" dirty="0"/>
              <a:t>In the 2nd update, they have increased the database to 3616 COVID-19 positive cases along with 10,192 Normal, 6012 Lung Opacity (Non-COVID lung infection), and 1345 Viral Pneumonia images. </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This database is constantly updated with images shared by researchers from different regions. </a:t>
            </a:r>
            <a:endParaRPr lang="en-IN" dirty="0"/>
          </a:p>
        </p:txBody>
      </p:sp>
      <p:pic>
        <p:nvPicPr>
          <p:cNvPr id="4" name="Picture 3" descr="Diagram&#10;&#10;Description automatically generated">
            <a:extLst>
              <a:ext uri="{FF2B5EF4-FFF2-40B4-BE49-F238E27FC236}">
                <a16:creationId xmlns:a16="http://schemas.microsoft.com/office/drawing/2014/main" id="{17954F74-4F6C-434E-B11D-54469FA4AA64}"/>
              </a:ext>
            </a:extLst>
          </p:cNvPr>
          <p:cNvPicPr>
            <a:picLocks noChangeAspect="1"/>
          </p:cNvPicPr>
          <p:nvPr/>
        </p:nvPicPr>
        <p:blipFill rotWithShape="1">
          <a:blip r:embed="rId2">
            <a:alphaModFix amt="35000"/>
          </a:blip>
          <a:srcRect t="7556"/>
          <a:stretch/>
        </p:blipFill>
        <p:spPr>
          <a:xfrm>
            <a:off x="1" y="2185526"/>
            <a:ext cx="12192000" cy="4672474"/>
          </a:xfrm>
          <a:prstGeom prst="rect">
            <a:avLst/>
          </a:prstGeom>
        </p:spPr>
      </p:pic>
      <p:sp>
        <p:nvSpPr>
          <p:cNvPr id="3" name="Footer Placeholder 2">
            <a:extLst>
              <a:ext uri="{FF2B5EF4-FFF2-40B4-BE49-F238E27FC236}">
                <a16:creationId xmlns:a16="http://schemas.microsoft.com/office/drawing/2014/main" id="{5158B6EA-2190-4CFB-A33B-7D4A8297DA49}"/>
              </a:ext>
            </a:extLst>
          </p:cNvPr>
          <p:cNvSpPr>
            <a:spLocks noGrp="1"/>
          </p:cNvSpPr>
          <p:nvPr>
            <p:ph type="ftr" sz="quarter" idx="11"/>
          </p:nvPr>
        </p:nvSpPr>
        <p:spPr/>
        <p:txBody>
          <a:bodyPr/>
          <a:lstStyle/>
          <a:p>
            <a:r>
              <a:rPr lang="en-IN"/>
              <a:t>NIELIT Internship Project - GROUP 12</a:t>
            </a:r>
            <a:endParaRPr lang="en-US" dirty="0"/>
          </a:p>
        </p:txBody>
      </p:sp>
      <p:sp>
        <p:nvSpPr>
          <p:cNvPr id="5" name="Slide Number Placeholder 4">
            <a:extLst>
              <a:ext uri="{FF2B5EF4-FFF2-40B4-BE49-F238E27FC236}">
                <a16:creationId xmlns:a16="http://schemas.microsoft.com/office/drawing/2014/main" id="{6B280FD6-AF77-48A1-B8C4-21780757BD47}"/>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508026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A8DE-4DC0-41E4-A98A-2485FD0829BB}"/>
              </a:ext>
            </a:extLst>
          </p:cNvPr>
          <p:cNvSpPr>
            <a:spLocks noGrp="1"/>
          </p:cNvSpPr>
          <p:nvPr>
            <p:ph type="title"/>
          </p:nvPr>
        </p:nvSpPr>
        <p:spPr/>
        <p:txBody>
          <a:bodyPr/>
          <a:lstStyle/>
          <a:p>
            <a:r>
              <a:rPr lang="en-US" dirty="0"/>
              <a:t>Dataset description</a:t>
            </a:r>
            <a:endParaRPr lang="en-IN" dirty="0"/>
          </a:p>
        </p:txBody>
      </p:sp>
      <p:pic>
        <p:nvPicPr>
          <p:cNvPr id="5" name="Picture 4">
            <a:extLst>
              <a:ext uri="{FF2B5EF4-FFF2-40B4-BE49-F238E27FC236}">
                <a16:creationId xmlns:a16="http://schemas.microsoft.com/office/drawing/2014/main" id="{5DF3581D-071E-467B-847B-C56A94E00DDF}"/>
              </a:ext>
            </a:extLst>
          </p:cNvPr>
          <p:cNvPicPr>
            <a:picLocks noChangeAspect="1"/>
          </p:cNvPicPr>
          <p:nvPr/>
        </p:nvPicPr>
        <p:blipFill>
          <a:blip r:embed="rId2"/>
          <a:stretch>
            <a:fillRect/>
          </a:stretch>
        </p:blipFill>
        <p:spPr>
          <a:xfrm>
            <a:off x="2622232" y="2305050"/>
            <a:ext cx="6581775" cy="4552950"/>
          </a:xfrm>
          <a:prstGeom prst="rect">
            <a:avLst/>
          </a:prstGeom>
        </p:spPr>
      </p:pic>
      <p:sp>
        <p:nvSpPr>
          <p:cNvPr id="8" name="TextBox 7">
            <a:extLst>
              <a:ext uri="{FF2B5EF4-FFF2-40B4-BE49-F238E27FC236}">
                <a16:creationId xmlns:a16="http://schemas.microsoft.com/office/drawing/2014/main" id="{6B09106E-FF32-49A2-B9CC-83B3753D4D97}"/>
              </a:ext>
            </a:extLst>
          </p:cNvPr>
          <p:cNvSpPr txBox="1"/>
          <p:nvPr/>
        </p:nvSpPr>
        <p:spPr>
          <a:xfrm>
            <a:off x="3291840" y="1935718"/>
            <a:ext cx="6096000" cy="369332"/>
          </a:xfrm>
          <a:prstGeom prst="rect">
            <a:avLst/>
          </a:prstGeom>
          <a:noFill/>
        </p:spPr>
        <p:txBody>
          <a:bodyPr wrap="square">
            <a:spAutoFit/>
          </a:bodyPr>
          <a:lstStyle/>
          <a:p>
            <a:r>
              <a:rPr lang="en-US" dirty="0"/>
              <a:t>A few COVID-19 cases and findings by dataset:</a:t>
            </a:r>
            <a:endParaRPr lang="en-IN" dirty="0"/>
          </a:p>
        </p:txBody>
      </p:sp>
      <p:sp>
        <p:nvSpPr>
          <p:cNvPr id="3" name="Footer Placeholder 2">
            <a:extLst>
              <a:ext uri="{FF2B5EF4-FFF2-40B4-BE49-F238E27FC236}">
                <a16:creationId xmlns:a16="http://schemas.microsoft.com/office/drawing/2014/main" id="{170FE151-13B2-4551-A603-D4918FE4E499}"/>
              </a:ext>
            </a:extLst>
          </p:cNvPr>
          <p:cNvSpPr>
            <a:spLocks noGrp="1"/>
          </p:cNvSpPr>
          <p:nvPr>
            <p:ph type="ftr" sz="quarter" idx="11"/>
          </p:nvPr>
        </p:nvSpPr>
        <p:spPr/>
        <p:txBody>
          <a:bodyPr/>
          <a:lstStyle/>
          <a:p>
            <a:r>
              <a:rPr lang="en-IN"/>
              <a:t>NIELIT Internship Project - GROUP 12</a:t>
            </a:r>
            <a:endParaRPr lang="en-US" dirty="0"/>
          </a:p>
        </p:txBody>
      </p:sp>
      <p:sp>
        <p:nvSpPr>
          <p:cNvPr id="4" name="Slide Number Placeholder 3">
            <a:extLst>
              <a:ext uri="{FF2B5EF4-FFF2-40B4-BE49-F238E27FC236}">
                <a16:creationId xmlns:a16="http://schemas.microsoft.com/office/drawing/2014/main" id="{315684C7-A327-4669-86A2-D826B0013356}"/>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415343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449A1-1F38-4DD8-BC6A-1BE8F47B8067}"/>
              </a:ext>
            </a:extLst>
          </p:cNvPr>
          <p:cNvSpPr>
            <a:spLocks noGrp="1"/>
          </p:cNvSpPr>
          <p:nvPr>
            <p:ph type="title"/>
          </p:nvPr>
        </p:nvSpPr>
        <p:spPr/>
        <p:txBody>
          <a:bodyPr/>
          <a:lstStyle/>
          <a:p>
            <a:r>
              <a:rPr lang="en-US" dirty="0"/>
              <a:t>Coding environment</a:t>
            </a:r>
            <a:endParaRPr lang="en-IN" dirty="0"/>
          </a:p>
        </p:txBody>
      </p:sp>
      <p:sp>
        <p:nvSpPr>
          <p:cNvPr id="4" name="TextBox 3">
            <a:extLst>
              <a:ext uri="{FF2B5EF4-FFF2-40B4-BE49-F238E27FC236}">
                <a16:creationId xmlns:a16="http://schemas.microsoft.com/office/drawing/2014/main" id="{4F7488F7-36E8-4C04-BDD6-2074639D9A47}"/>
              </a:ext>
            </a:extLst>
          </p:cNvPr>
          <p:cNvSpPr txBox="1"/>
          <p:nvPr/>
        </p:nvSpPr>
        <p:spPr>
          <a:xfrm>
            <a:off x="581192" y="2185526"/>
            <a:ext cx="11029616" cy="1754326"/>
          </a:xfrm>
          <a:prstGeom prst="rect">
            <a:avLst/>
          </a:prstGeom>
          <a:noFill/>
        </p:spPr>
        <p:txBody>
          <a:bodyPr wrap="square" rtlCol="0">
            <a:spAutoFit/>
          </a:bodyPr>
          <a:lstStyle/>
          <a:p>
            <a:pPr algn="just"/>
            <a:r>
              <a:rPr lang="en-US" i="1" dirty="0"/>
              <a:t>Programming Language:  </a:t>
            </a:r>
            <a:r>
              <a:rPr lang="en-US" b="1" dirty="0"/>
              <a:t>Python3</a:t>
            </a:r>
          </a:p>
          <a:p>
            <a:pPr algn="just"/>
            <a:endParaRPr lang="en-US" dirty="0"/>
          </a:p>
          <a:p>
            <a:pPr algn="just"/>
            <a:r>
              <a:rPr lang="en-US" i="1" dirty="0"/>
              <a:t>Environment:  </a:t>
            </a:r>
            <a:r>
              <a:rPr lang="en-US" b="1" dirty="0"/>
              <a:t>Kaggle kernel</a:t>
            </a:r>
          </a:p>
          <a:p>
            <a:pPr algn="just"/>
            <a:endParaRPr lang="en-US" dirty="0"/>
          </a:p>
          <a:p>
            <a:pPr algn="just"/>
            <a:r>
              <a:rPr lang="en-US" dirty="0"/>
              <a:t>Due to the large size of the dataset, we found it easy to use the Kaggle environment where we could share the codes amongst ourselves and work without even downloading the data.</a:t>
            </a:r>
            <a:endParaRPr lang="en-IN" dirty="0"/>
          </a:p>
        </p:txBody>
      </p:sp>
      <p:pic>
        <p:nvPicPr>
          <p:cNvPr id="6" name="Picture 5">
            <a:extLst>
              <a:ext uri="{FF2B5EF4-FFF2-40B4-BE49-F238E27FC236}">
                <a16:creationId xmlns:a16="http://schemas.microsoft.com/office/drawing/2014/main" id="{0D38508A-AF69-4C7B-8EDF-1D3C2F3CAA65}"/>
              </a:ext>
            </a:extLst>
          </p:cNvPr>
          <p:cNvPicPr>
            <a:picLocks noChangeAspect="1"/>
          </p:cNvPicPr>
          <p:nvPr/>
        </p:nvPicPr>
        <p:blipFill>
          <a:blip r:embed="rId2"/>
          <a:stretch>
            <a:fillRect/>
          </a:stretch>
        </p:blipFill>
        <p:spPr>
          <a:xfrm>
            <a:off x="457200" y="4128960"/>
            <a:ext cx="4144596" cy="1754326"/>
          </a:xfrm>
          <a:prstGeom prst="rect">
            <a:avLst/>
          </a:prstGeom>
        </p:spPr>
      </p:pic>
      <p:pic>
        <p:nvPicPr>
          <p:cNvPr id="10" name="Picture 9">
            <a:extLst>
              <a:ext uri="{FF2B5EF4-FFF2-40B4-BE49-F238E27FC236}">
                <a16:creationId xmlns:a16="http://schemas.microsoft.com/office/drawing/2014/main" id="{A5329D39-6A93-4211-BC34-EE7CB7ADCBA5}"/>
              </a:ext>
            </a:extLst>
          </p:cNvPr>
          <p:cNvPicPr>
            <a:picLocks noChangeAspect="1"/>
          </p:cNvPicPr>
          <p:nvPr/>
        </p:nvPicPr>
        <p:blipFill>
          <a:blip r:embed="rId3"/>
          <a:stretch>
            <a:fillRect/>
          </a:stretch>
        </p:blipFill>
        <p:spPr>
          <a:xfrm>
            <a:off x="5457992" y="4666431"/>
            <a:ext cx="1759025" cy="679384"/>
          </a:xfrm>
          <a:prstGeom prst="rect">
            <a:avLst/>
          </a:prstGeom>
        </p:spPr>
      </p:pic>
      <p:pic>
        <p:nvPicPr>
          <p:cNvPr id="14" name="Picture 13">
            <a:extLst>
              <a:ext uri="{FF2B5EF4-FFF2-40B4-BE49-F238E27FC236}">
                <a16:creationId xmlns:a16="http://schemas.microsoft.com/office/drawing/2014/main" id="{B0DF2B14-1EA9-417F-A529-8E104C3C81FC}"/>
              </a:ext>
            </a:extLst>
          </p:cNvPr>
          <p:cNvPicPr>
            <a:picLocks noChangeAspect="1"/>
          </p:cNvPicPr>
          <p:nvPr/>
        </p:nvPicPr>
        <p:blipFill>
          <a:blip r:embed="rId4"/>
          <a:stretch>
            <a:fillRect/>
          </a:stretch>
        </p:blipFill>
        <p:spPr>
          <a:xfrm>
            <a:off x="8228214" y="3638937"/>
            <a:ext cx="3382594" cy="2256164"/>
          </a:xfrm>
          <a:prstGeom prst="rect">
            <a:avLst/>
          </a:prstGeom>
        </p:spPr>
      </p:pic>
      <p:sp>
        <p:nvSpPr>
          <p:cNvPr id="3" name="Footer Placeholder 2">
            <a:extLst>
              <a:ext uri="{FF2B5EF4-FFF2-40B4-BE49-F238E27FC236}">
                <a16:creationId xmlns:a16="http://schemas.microsoft.com/office/drawing/2014/main" id="{7FB54027-42D3-492E-BAF5-9BAFE74287E1}"/>
              </a:ext>
            </a:extLst>
          </p:cNvPr>
          <p:cNvSpPr>
            <a:spLocks noGrp="1"/>
          </p:cNvSpPr>
          <p:nvPr>
            <p:ph type="ftr" sz="quarter" idx="11"/>
          </p:nvPr>
        </p:nvSpPr>
        <p:spPr/>
        <p:txBody>
          <a:bodyPr/>
          <a:lstStyle/>
          <a:p>
            <a:r>
              <a:rPr lang="en-IN"/>
              <a:t>NIELIT Internship Project - GROUP 12</a:t>
            </a:r>
            <a:endParaRPr lang="en-US" dirty="0"/>
          </a:p>
        </p:txBody>
      </p:sp>
      <p:sp>
        <p:nvSpPr>
          <p:cNvPr id="5" name="Slide Number Placeholder 4">
            <a:extLst>
              <a:ext uri="{FF2B5EF4-FFF2-40B4-BE49-F238E27FC236}">
                <a16:creationId xmlns:a16="http://schemas.microsoft.com/office/drawing/2014/main" id="{F5DEFF8B-3663-41E0-BE7C-A4044BA01623}"/>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031694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449A1-1F38-4DD8-BC6A-1BE8F47B8067}"/>
              </a:ext>
            </a:extLst>
          </p:cNvPr>
          <p:cNvSpPr>
            <a:spLocks noGrp="1"/>
          </p:cNvSpPr>
          <p:nvPr>
            <p:ph type="title"/>
          </p:nvPr>
        </p:nvSpPr>
        <p:spPr/>
        <p:txBody>
          <a:bodyPr/>
          <a:lstStyle/>
          <a:p>
            <a:r>
              <a:rPr lang="en-US" dirty="0"/>
              <a:t>Coding environment</a:t>
            </a:r>
            <a:endParaRPr lang="en-IN" dirty="0"/>
          </a:p>
        </p:txBody>
      </p:sp>
      <p:pic>
        <p:nvPicPr>
          <p:cNvPr id="12" name="Picture 11">
            <a:extLst>
              <a:ext uri="{FF2B5EF4-FFF2-40B4-BE49-F238E27FC236}">
                <a16:creationId xmlns:a16="http://schemas.microsoft.com/office/drawing/2014/main" id="{731273B1-1B44-43EF-9DDE-B672AE4B3F36}"/>
              </a:ext>
            </a:extLst>
          </p:cNvPr>
          <p:cNvPicPr>
            <a:picLocks noChangeAspect="1"/>
          </p:cNvPicPr>
          <p:nvPr/>
        </p:nvPicPr>
        <p:blipFill>
          <a:blip r:embed="rId2"/>
          <a:stretch>
            <a:fillRect/>
          </a:stretch>
        </p:blipFill>
        <p:spPr>
          <a:xfrm>
            <a:off x="2245360" y="1873159"/>
            <a:ext cx="7589520" cy="4761321"/>
          </a:xfrm>
          <a:prstGeom prst="rect">
            <a:avLst/>
          </a:prstGeom>
        </p:spPr>
      </p:pic>
      <p:sp>
        <p:nvSpPr>
          <p:cNvPr id="3" name="Footer Placeholder 2">
            <a:extLst>
              <a:ext uri="{FF2B5EF4-FFF2-40B4-BE49-F238E27FC236}">
                <a16:creationId xmlns:a16="http://schemas.microsoft.com/office/drawing/2014/main" id="{BA0F1F04-ADA1-455D-B3F2-CB42DFF9E6BE}"/>
              </a:ext>
            </a:extLst>
          </p:cNvPr>
          <p:cNvSpPr>
            <a:spLocks noGrp="1"/>
          </p:cNvSpPr>
          <p:nvPr>
            <p:ph type="ftr" sz="quarter" idx="11"/>
          </p:nvPr>
        </p:nvSpPr>
        <p:spPr/>
        <p:txBody>
          <a:bodyPr/>
          <a:lstStyle/>
          <a:p>
            <a:r>
              <a:rPr lang="en-IN"/>
              <a:t>NIELIT Internship Project - GROUP 12</a:t>
            </a:r>
            <a:endParaRPr lang="en-US" dirty="0"/>
          </a:p>
        </p:txBody>
      </p:sp>
      <p:sp>
        <p:nvSpPr>
          <p:cNvPr id="4" name="Slide Number Placeholder 3">
            <a:extLst>
              <a:ext uri="{FF2B5EF4-FFF2-40B4-BE49-F238E27FC236}">
                <a16:creationId xmlns:a16="http://schemas.microsoft.com/office/drawing/2014/main" id="{890E3538-3C0C-491C-B7A9-0A61C124B2FB}"/>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62434562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586370-B0FB-4108-8B4F-329716A22E3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design</Template>
  <TotalTime>291</TotalTime>
  <Words>1883</Words>
  <Application>Microsoft Office PowerPoint</Application>
  <PresentationFormat>Widescreen</PresentationFormat>
  <Paragraphs>191</Paragraphs>
  <Slides>36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Gill Sans MT</vt:lpstr>
      <vt:lpstr>Wingdings</vt:lpstr>
      <vt:lpstr>Wingdings 2</vt:lpstr>
      <vt:lpstr>Dividend</vt:lpstr>
      <vt:lpstr>NIELIT SUMMER INTERNSHIP MAY-JUNE 2021</vt:lpstr>
      <vt:lpstr>Detection of covid -19</vt:lpstr>
      <vt:lpstr>introduction</vt:lpstr>
      <vt:lpstr>introduction</vt:lpstr>
      <vt:lpstr>introduction</vt:lpstr>
      <vt:lpstr>Dataset description</vt:lpstr>
      <vt:lpstr>Dataset description</vt:lpstr>
      <vt:lpstr>Coding environment</vt:lpstr>
      <vt:lpstr>Coding environment</vt:lpstr>
      <vt:lpstr>Pre-processing</vt:lpstr>
      <vt:lpstr>Basic idea behind the code (CNN)</vt:lpstr>
      <vt:lpstr>Architecture OF CNN</vt:lpstr>
      <vt:lpstr>INSIDE THE ARCHITECTURE OF CNN</vt:lpstr>
      <vt:lpstr>INSIDE THE ARCHITECTURE OF CNN</vt:lpstr>
      <vt:lpstr>LAYERS IN BASIC CNN PROJECT AND VGG16 MODEL PROJECTs</vt:lpstr>
      <vt:lpstr>ARCHITECTURE OF VGG16</vt:lpstr>
      <vt:lpstr>STRUCTURE OF  VGG16</vt:lpstr>
      <vt:lpstr>DEEP  INSIDE   THE   ARCHITECTURE  OF   VGG16</vt:lpstr>
      <vt:lpstr> VGG 16 MODEL PROJECT</vt:lpstr>
      <vt:lpstr>Snapshots of code and output</vt:lpstr>
      <vt:lpstr>Snapshots of code and output</vt:lpstr>
      <vt:lpstr>Snapshots of code and output</vt:lpstr>
      <vt:lpstr>Snapshots of code and output</vt:lpstr>
      <vt:lpstr>Snapshots of code and output</vt:lpstr>
      <vt:lpstr>Snapshots of code and output</vt:lpstr>
      <vt:lpstr>Snapshots of code and output</vt:lpstr>
      <vt:lpstr>Snapshots of code and output</vt:lpstr>
      <vt:lpstr>Snapshots of code and output</vt:lpstr>
      <vt:lpstr>Snapshots of code and output</vt:lpstr>
      <vt:lpstr>Snapshots of code and output</vt:lpstr>
      <vt:lpstr>Snapshots of code and output</vt:lpstr>
      <vt:lpstr>                                           </vt:lpstr>
      <vt:lpstr>ACCURACY OF  VGG16</vt:lpstr>
      <vt:lpstr>Links to the codes</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NIELIT SUMMER INTERNSHIP MAY-JUNE 2021</dc:title>
  <dc:creator>KalaRash B</dc:creator>
  <cp:lastModifiedBy>Su Bhalaji</cp:lastModifiedBy>
  <cp:revision>27</cp:revision>
  <dcterms:created xsi:type="dcterms:W3CDTF">2021-07-06T04:26:34Z</dcterms:created>
  <dcterms:modified xsi:type="dcterms:W3CDTF">2021-07-07T14:30:28Z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